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Lst>
  <p:notesMasterIdLst>
    <p:notesMasterId r:id="rId40"/>
  </p:notesMasterIdLst>
  <p:handoutMasterIdLst>
    <p:handoutMasterId r:id="rId41"/>
  </p:handoutMasterIdLst>
  <p:sldIdLst>
    <p:sldId id="257" r:id="rId6"/>
    <p:sldId id="482" r:id="rId7"/>
    <p:sldId id="484" r:id="rId8"/>
    <p:sldId id="529" r:id="rId9"/>
    <p:sldId id="503" r:id="rId10"/>
    <p:sldId id="277" r:id="rId11"/>
    <p:sldId id="506" r:id="rId12"/>
    <p:sldId id="525" r:id="rId13"/>
    <p:sldId id="530" r:id="rId14"/>
    <p:sldId id="527" r:id="rId15"/>
    <p:sldId id="507" r:id="rId16"/>
    <p:sldId id="526" r:id="rId17"/>
    <p:sldId id="512" r:id="rId18"/>
    <p:sldId id="517" r:id="rId19"/>
    <p:sldId id="518" r:id="rId20"/>
    <p:sldId id="520" r:id="rId21"/>
    <p:sldId id="528" r:id="rId22"/>
    <p:sldId id="491" r:id="rId23"/>
    <p:sldId id="483" r:id="rId24"/>
    <p:sldId id="453" r:id="rId25"/>
    <p:sldId id="452" r:id="rId26"/>
    <p:sldId id="492" r:id="rId27"/>
    <p:sldId id="541" r:id="rId28"/>
    <p:sldId id="531" r:id="rId29"/>
    <p:sldId id="536" r:id="rId30"/>
    <p:sldId id="537" r:id="rId31"/>
    <p:sldId id="538" r:id="rId32"/>
    <p:sldId id="539" r:id="rId33"/>
    <p:sldId id="540" r:id="rId34"/>
    <p:sldId id="542" r:id="rId35"/>
    <p:sldId id="543" r:id="rId36"/>
    <p:sldId id="522" r:id="rId37"/>
    <p:sldId id="505" r:id="rId38"/>
    <p:sldId id="264" r:id="rId39"/>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redith L Gillum (CENSUS/GEO FED)" initials="MLG(F" lastIdx="73" clrIdx="0">
    <p:extLst>
      <p:ext uri="{19B8F6BF-5375-455C-9EA6-DF929625EA0E}">
        <p15:presenceInfo xmlns:p15="http://schemas.microsoft.com/office/powerpoint/2012/main" userId="S-1-5-21-2418650581-3053253586-2785318765-32911" providerId="AD"/>
      </p:ext>
    </p:extLst>
  </p:cmAuthor>
  <p:cmAuthor id="2" name="James Crisp (CENSUS/GEO FED)" initials="JC(F" lastIdx="12" clrIdx="1">
    <p:extLst>
      <p:ext uri="{19B8F6BF-5375-455C-9EA6-DF929625EA0E}">
        <p15:presenceInfo xmlns:p15="http://schemas.microsoft.com/office/powerpoint/2012/main" userId="S-1-5-21-2418650581-3053253586-2785318765-2418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98" autoAdjust="0"/>
    <p:restoredTop sz="69100" autoAdjust="0"/>
  </p:normalViewPr>
  <p:slideViewPr>
    <p:cSldViewPr>
      <p:cViewPr varScale="1">
        <p:scale>
          <a:sx n="42" d="100"/>
          <a:sy n="42" d="100"/>
        </p:scale>
        <p:origin x="1164" y="42"/>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82" d="100"/>
          <a:sy n="82" d="100"/>
        </p:scale>
        <p:origin x="153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dirty="0"/>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dirty="0"/>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dirty="0"/>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dirty="0"/>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dirty="0"/>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mailto:GEO.2020.LUCA@census.gov"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mailto:GEO.2020.LUCA@census.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to the 2020 Census LUCA Training to introduce the initial setup process for the digital materials.  This presentation serves as an introduction to the digital LUCA materials and provides detailed information for each product preference that receives digital materials. It does not provide instructions for making updates or for submitting the updated materials.  Separate presentations cover those two topics.</a:t>
            </a: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1931135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visual represents how the local system would appear for Digital/</a:t>
            </a:r>
            <a:r>
              <a:rPr lang="en-US" sz="1200" kern="1200" dirty="0" err="1" smtClean="0">
                <a:solidFill>
                  <a:schemeClr val="tx1"/>
                </a:solidFill>
                <a:effectLst/>
                <a:latin typeface="+mn-lt"/>
                <a:ea typeface="+mn-ea"/>
                <a:cs typeface="+mn-cs"/>
              </a:rPr>
              <a:t>PaperPDF</a:t>
            </a:r>
            <a:r>
              <a:rPr lang="en-US" sz="1200" kern="1200" dirty="0" smtClean="0">
                <a:solidFill>
                  <a:schemeClr val="tx1"/>
                </a:solidFill>
                <a:effectLst/>
                <a:latin typeface="+mn-lt"/>
                <a:ea typeface="+mn-ea"/>
                <a:cs typeface="+mn-cs"/>
              </a:rPr>
              <a:t> participants</a:t>
            </a:r>
            <a:r>
              <a:rPr lang="en-US" sz="1200" kern="1200" baseline="0" dirty="0" smtClean="0">
                <a:solidFill>
                  <a:srgbClr val="FF0000"/>
                </a:solidFill>
                <a:effectLst/>
                <a:latin typeface="+mn-lt"/>
                <a:ea typeface="+mn-ea"/>
                <a:cs typeface="+mn-cs"/>
              </a:rPr>
              <a:t>. The important point we are trying to illustrate is the presence of the resulting files, beginning with “</a:t>
            </a:r>
            <a:r>
              <a:rPr lang="en-US" sz="1200" i="1" kern="1200" baseline="0" dirty="0" smtClean="0">
                <a:solidFill>
                  <a:srgbClr val="FF0000"/>
                </a:solidFill>
                <a:effectLst/>
                <a:latin typeface="+mn-lt"/>
                <a:ea typeface="+mn-ea"/>
                <a:cs typeface="+mn-cs"/>
              </a:rPr>
              <a:t>LUCA20BLK</a:t>
            </a:r>
            <a:r>
              <a:rPr lang="en-US" sz="1200" kern="1200" baseline="0" dirty="0" smtClean="0">
                <a:solidFill>
                  <a:srgbClr val="FF0000"/>
                </a:solidFill>
                <a:effectLst/>
                <a:latin typeface="+mn-lt"/>
                <a:ea typeface="+mn-ea"/>
                <a:cs typeface="+mn-cs"/>
              </a:rPr>
              <a:t>”, which appear after the execution of the Title13_BlockMaps</a:t>
            </a:r>
            <a:r>
              <a:rPr lang="en-US" sz="1200" b="0" kern="1200" baseline="0" dirty="0" smtClean="0">
                <a:solidFill>
                  <a:srgbClr val="FF0000"/>
                </a:solidFill>
                <a:effectLst/>
                <a:latin typeface="+mn-lt"/>
                <a:ea typeface="+mn-ea"/>
                <a:cs typeface="+mn-cs"/>
              </a:rPr>
              <a:t>.exe file.</a:t>
            </a:r>
            <a:endParaRPr lang="en-US" sz="1200" kern="1200" dirty="0" smtClean="0">
              <a:solidFill>
                <a:srgbClr val="FF0000"/>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10</a:t>
            </a:fld>
            <a:endParaRPr lang="en-US" dirty="0"/>
          </a:p>
        </p:txBody>
      </p:sp>
    </p:spTree>
    <p:extLst>
      <p:ext uri="{BB962C8B-B14F-4D97-AF65-F5344CB8AC3E}">
        <p14:creationId xmlns:p14="http://schemas.microsoft.com/office/powerpoint/2010/main" val="3946066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Navigate to the 2020LUCA folder on your local system.  The DVD for two of the product preferences will </a:t>
            </a:r>
            <a:r>
              <a:rPr lang="en-US" sz="1200" kern="1200" baseline="0" dirty="0" smtClean="0">
                <a:solidFill>
                  <a:schemeClr val="tx1"/>
                </a:solidFill>
                <a:effectLst/>
                <a:latin typeface="+mn-lt"/>
                <a:ea typeface="+mn-ea"/>
                <a:cs typeface="+mn-cs"/>
              </a:rPr>
              <a:t>include this file (Paper/Digital and Digital/Digital). For these two, d</a:t>
            </a:r>
            <a:r>
              <a:rPr lang="en-US" dirty="0" smtClean="0"/>
              <a:t>ouble click on the file,</a:t>
            </a:r>
            <a:r>
              <a:rPr lang="en-US" b="1" dirty="0" smtClean="0"/>
              <a:t> 2020LUCA_&lt;</a:t>
            </a:r>
            <a:r>
              <a:rPr lang="en-US" b="1" dirty="0" err="1" smtClean="0"/>
              <a:t>EntityID</a:t>
            </a:r>
            <a:r>
              <a:rPr lang="en-US" b="1" dirty="0" smtClean="0"/>
              <a:t>&gt;_DISK2of2.exe, </a:t>
            </a:r>
            <a:r>
              <a:rPr lang="en-US" dirty="0" smtClean="0"/>
              <a:t>from your copy on the local system to execute the file and extract</a:t>
            </a:r>
            <a:r>
              <a:rPr lang="en-US" baseline="0" dirty="0" smtClean="0"/>
              <a:t> its encrypted contents. The command prompt window </a:t>
            </a:r>
            <a:r>
              <a:rPr lang="en-US" dirty="0" smtClean="0"/>
              <a:t>shows the progress of the file extraction and closes upon completion. No password is required for</a:t>
            </a:r>
            <a:r>
              <a:rPr lang="en-US" baseline="0" dirty="0" smtClean="0"/>
              <a:t> extracting this file because the materials are not Title 13.  This action has effectively unzipped the address count list.csv and the TIGER Partnership </a:t>
            </a:r>
            <a:r>
              <a:rPr lang="en-US" baseline="0" dirty="0" err="1" smtClean="0"/>
              <a:t>shapefiles</a:t>
            </a:r>
            <a:r>
              <a:rPr lang="en-US" baseline="0" dirty="0" smtClean="0"/>
              <a:t> for your jurisdiction.</a:t>
            </a:r>
            <a:endParaRPr lang="en-US" sz="1200" kern="1200" dirty="0" smtClean="0">
              <a:solidFill>
                <a:srgbClr val="FF0000"/>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11</a:t>
            </a:fld>
            <a:endParaRPr lang="en-US" dirty="0"/>
          </a:p>
        </p:txBody>
      </p:sp>
    </p:spTree>
    <p:extLst>
      <p:ext uri="{BB962C8B-B14F-4D97-AF65-F5344CB8AC3E}">
        <p14:creationId xmlns:p14="http://schemas.microsoft.com/office/powerpoint/2010/main" val="1497597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visual represents how the local system would appear for Digital/Digital product preference participants</a:t>
            </a:r>
            <a:r>
              <a:rPr lang="en-US" sz="1200" kern="1200" baseline="0" dirty="0" smtClean="0">
                <a:solidFill>
                  <a:srgbClr val="FF0000"/>
                </a:solidFill>
                <a:effectLst/>
                <a:latin typeface="+mn-lt"/>
                <a:ea typeface="+mn-ea"/>
                <a:cs typeface="+mn-cs"/>
              </a:rPr>
              <a:t>. The important point we are trying to illustrate is the presence of the resulting file, </a:t>
            </a:r>
            <a:r>
              <a:rPr lang="en-US" sz="1200" b="1" kern="1200" dirty="0" smtClean="0">
                <a:solidFill>
                  <a:srgbClr val="FF0000"/>
                </a:solidFill>
                <a:effectLst/>
                <a:latin typeface="+mn-lt"/>
                <a:ea typeface="+mn-ea"/>
                <a:cs typeface="+mn-cs"/>
              </a:rPr>
              <a:t>2020LUCA_&lt;</a:t>
            </a:r>
            <a:r>
              <a:rPr lang="en-US" sz="1200" b="1" kern="1200" dirty="0" err="1" smtClean="0">
                <a:solidFill>
                  <a:srgbClr val="FF0000"/>
                </a:solidFill>
                <a:effectLst/>
                <a:latin typeface="+mn-lt"/>
                <a:ea typeface="+mn-ea"/>
                <a:cs typeface="+mn-cs"/>
              </a:rPr>
              <a:t>EntityID</a:t>
            </a:r>
            <a:r>
              <a:rPr lang="en-US" sz="1200" b="1" kern="1200" dirty="0" smtClean="0">
                <a:solidFill>
                  <a:srgbClr val="FF0000"/>
                </a:solidFill>
                <a:effectLst/>
                <a:latin typeface="+mn-lt"/>
                <a:ea typeface="+mn-ea"/>
                <a:cs typeface="+mn-cs"/>
              </a:rPr>
              <a:t>&gt;_address_countlist.csv </a:t>
            </a:r>
            <a:r>
              <a:rPr lang="en-US" sz="1200" b="0" kern="1200" dirty="0" smtClean="0">
                <a:solidFill>
                  <a:srgbClr val="FF0000"/>
                </a:solidFill>
                <a:effectLst/>
                <a:latin typeface="+mn-lt"/>
                <a:ea typeface="+mn-ea"/>
                <a:cs typeface="+mn-cs"/>
              </a:rPr>
              <a:t>and the</a:t>
            </a:r>
            <a:r>
              <a:rPr lang="en-US" sz="1200" b="0" kern="1200" baseline="0" dirty="0" smtClean="0">
                <a:solidFill>
                  <a:srgbClr val="FF0000"/>
                </a:solidFill>
                <a:effectLst/>
                <a:latin typeface="+mn-lt"/>
                <a:ea typeface="+mn-ea"/>
                <a:cs typeface="+mn-cs"/>
              </a:rPr>
              <a:t> </a:t>
            </a:r>
            <a:r>
              <a:rPr lang="en-US" sz="1200" b="1" kern="1200" baseline="0" dirty="0" smtClean="0">
                <a:solidFill>
                  <a:srgbClr val="FF0000"/>
                </a:solidFill>
                <a:effectLst/>
                <a:latin typeface="+mn-lt"/>
                <a:ea typeface="+mn-ea"/>
                <a:cs typeface="+mn-cs"/>
              </a:rPr>
              <a:t>state and county </a:t>
            </a:r>
            <a:r>
              <a:rPr lang="en-US" sz="1200" b="1" kern="1200" baseline="0" dirty="0" err="1" smtClean="0">
                <a:solidFill>
                  <a:srgbClr val="FF0000"/>
                </a:solidFill>
                <a:effectLst/>
                <a:latin typeface="+mn-lt"/>
                <a:ea typeface="+mn-ea"/>
                <a:cs typeface="+mn-cs"/>
              </a:rPr>
              <a:t>shapefile</a:t>
            </a:r>
            <a:r>
              <a:rPr lang="en-US" sz="1200" b="1" kern="1200" baseline="0" dirty="0" smtClean="0">
                <a:solidFill>
                  <a:srgbClr val="FF0000"/>
                </a:solidFill>
                <a:effectLst/>
                <a:latin typeface="+mn-lt"/>
                <a:ea typeface="+mn-ea"/>
                <a:cs typeface="+mn-cs"/>
              </a:rPr>
              <a:t> folders</a:t>
            </a:r>
            <a:r>
              <a:rPr lang="en-US" sz="1200" b="0" kern="1200" dirty="0" smtClean="0">
                <a:solidFill>
                  <a:srgbClr val="FF0000"/>
                </a:solidFill>
                <a:effectLst/>
                <a:latin typeface="+mn-lt"/>
                <a:ea typeface="+mn-ea"/>
                <a:cs typeface="+mn-cs"/>
              </a:rPr>
              <a:t>,</a:t>
            </a:r>
            <a:r>
              <a:rPr lang="en-US" sz="1200" b="0" kern="1200" baseline="0" dirty="0" smtClean="0">
                <a:solidFill>
                  <a:srgbClr val="FF0000"/>
                </a:solidFill>
                <a:effectLst/>
                <a:latin typeface="+mn-lt"/>
                <a:ea typeface="+mn-ea"/>
                <a:cs typeface="+mn-cs"/>
              </a:rPr>
              <a:t> after the execution of the Disk2of2.exe file.</a:t>
            </a:r>
            <a:endParaRPr lang="en-US" sz="1200" kern="1200" dirty="0" smtClean="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 properly open the Address Count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List, see section </a:t>
            </a:r>
            <a:r>
              <a:rPr lang="en-US" sz="1200" b="1" kern="1200" dirty="0" smtClean="0">
                <a:solidFill>
                  <a:schemeClr val="tx1"/>
                </a:solidFill>
                <a:effectLst/>
                <a:latin typeface="+mn-lt"/>
                <a:ea typeface="+mn-ea"/>
                <a:cs typeface="+mn-cs"/>
              </a:rPr>
              <a:t>2.1.5, Converting Comma Delimited Files </a:t>
            </a:r>
            <a:r>
              <a:rPr lang="en-US" sz="1200" b="0" kern="1200" dirty="0" smtClean="0">
                <a:solidFill>
                  <a:schemeClr val="tx1"/>
                </a:solidFill>
                <a:effectLst/>
                <a:latin typeface="+mn-lt"/>
                <a:ea typeface="+mn-ea"/>
                <a:cs typeface="+mn-cs"/>
              </a:rPr>
              <a:t>of the Respondent Guide.</a:t>
            </a:r>
            <a:r>
              <a:rPr lang="en-US" sz="1200" b="0" kern="1200" baseline="0" dirty="0" smtClean="0">
                <a:solidFill>
                  <a:schemeClr val="tx1"/>
                </a:solidFill>
                <a:effectLst/>
                <a:latin typeface="+mn-lt"/>
                <a:ea typeface="+mn-ea"/>
                <a:cs typeface="+mn-cs"/>
              </a:rPr>
              <a:t> </a:t>
            </a:r>
            <a:r>
              <a:rPr lang="en-US" baseline="0" dirty="0" smtClean="0"/>
              <a:t>Refer to Chapter 5 of the Respondent Guide for more details on the TIGER Partnership </a:t>
            </a:r>
            <a:r>
              <a:rPr lang="en-US" baseline="0" dirty="0" err="1" smtClean="0"/>
              <a:t>shapefiles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12</a:t>
            </a:fld>
            <a:endParaRPr lang="en-US" dirty="0"/>
          </a:p>
        </p:txBody>
      </p:sp>
    </p:spTree>
    <p:extLst>
      <p:ext uri="{BB962C8B-B14F-4D97-AF65-F5344CB8AC3E}">
        <p14:creationId xmlns:p14="http://schemas.microsoft.com/office/powerpoint/2010/main" val="152305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Replace the &lt;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 mentioned on the previous slides dealing with extracting the data from the DVDs with </a:t>
            </a:r>
            <a:r>
              <a:rPr lang="en-US" sz="1200" kern="1200" dirty="0" err="1" smtClean="0">
                <a:solidFill>
                  <a:schemeClr val="tx1"/>
                </a:solidFill>
                <a:effectLst/>
                <a:latin typeface="+mn-lt"/>
                <a:ea typeface="+mn-ea"/>
                <a:cs typeface="+mn-cs"/>
              </a:rPr>
              <a:t>Xxyyyyyyyyyy</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TRxxxxTAyyyy</a:t>
            </a:r>
            <a:r>
              <a:rPr lang="en-US" sz="1200" kern="1200" dirty="0" smtClean="0">
                <a:solidFill>
                  <a:schemeClr val="tx1"/>
                </a:solidFill>
                <a:effectLst/>
                <a:latin typeface="+mn-lt"/>
                <a:ea typeface="+mn-ea"/>
                <a:cs typeface="+mn-cs"/>
              </a:rPr>
              <a:t> </a:t>
            </a:r>
            <a:r>
              <a:rPr lang="en-US" baseline="0" dirty="0" smtClean="0"/>
              <a:t>in the following four slides WHERE: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XX is a 2 character, alpha entity type (</a:t>
            </a:r>
            <a:r>
              <a:rPr lang="en-US" sz="1200" kern="1200" baseline="0" dirty="0" smtClean="0">
                <a:solidFill>
                  <a:schemeClr val="tx1"/>
                </a:solidFill>
                <a:effectLst/>
                <a:latin typeface="+mn-lt"/>
                <a:ea typeface="+mn-ea"/>
                <a:cs typeface="+mn-cs"/>
              </a:rPr>
              <a:t>ST=state, CO=county, PL=Place, MC=minor civil division or MCD)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yyyyyyyyyy is a variable length, numeric entity ID code that varies based on the type of entity (State code=2 digits, County=5 digits, Place=7 digits, MCD=10 digits).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TRxxxxTAyyy is a fixed length alphanumeric code composed of 12 character. First six (TRxxxx) represent the tribal identification code and the last six (TAyyyy) represent the code for the tribal geographic area.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The shapefiles for 2020 LUCA are TIGER Partnership shapefiles based off the official boundaries resulting from the 2017 BAS program. </a:t>
            </a:r>
            <a:r>
              <a:rPr lang="en-US" sz="1200" kern="1200" dirty="0" smtClean="0">
                <a:solidFill>
                  <a:schemeClr val="tx1"/>
                </a:solidFill>
                <a:effectLst/>
                <a:latin typeface="+mn-lt"/>
                <a:ea typeface="+mn-ea"/>
                <a:cs typeface="+mn-cs"/>
              </a:rPr>
              <a:t>Their vintage is the fall of 2017.  They have a standard naming convention that changes depending on the data content (“</a:t>
            </a:r>
            <a:r>
              <a:rPr lang="en-US" sz="1200" i="1" kern="1200" dirty="0" err="1" smtClean="0">
                <a:solidFill>
                  <a:schemeClr val="tx1"/>
                </a:solidFill>
                <a:effectLst/>
                <a:latin typeface="+mn-lt"/>
                <a:ea typeface="+mn-ea"/>
                <a:cs typeface="+mn-cs"/>
              </a:rPr>
              <a:t>layername</a:t>
            </a:r>
            <a:r>
              <a:rPr lang="en-US" sz="1200" kern="1200" dirty="0" smtClean="0">
                <a:solidFill>
                  <a:schemeClr val="tx1"/>
                </a:solidFill>
                <a:effectLst/>
                <a:latin typeface="+mn-lt"/>
                <a:ea typeface="+mn-ea"/>
                <a:cs typeface="+mn-cs"/>
              </a:rPr>
              <a:t>” shown above).  The SS and CCC correspond to the state and county FIPS codes for the state and each county in which the entity exists</a:t>
            </a:r>
            <a:r>
              <a:rPr lang="en-US" sz="1200" kern="1200" baseline="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603B9073-4934-4A18-B03D-7FA2DABDE591}" type="slidenum">
              <a:rPr lang="en-US" smtClean="0"/>
              <a:t>13</a:t>
            </a:fld>
            <a:endParaRPr lang="en-US" dirty="0"/>
          </a:p>
        </p:txBody>
      </p:sp>
    </p:spTree>
    <p:extLst>
      <p:ext uri="{BB962C8B-B14F-4D97-AF65-F5344CB8AC3E}">
        <p14:creationId xmlns:p14="http://schemas.microsoft.com/office/powerpoint/2010/main" val="285888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slide explores the various naming conventions for the address list based upon the entity types, state, county, incorporated place, minor civil division and federally recognized tribes with reservation and/or off reservation trust lands.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ST20 identifies a state address list for Kansas.  CO20001 identifies a county address list for Allen County KS. PL2000125 identifies an incorporated place address list for Abilene city KS. MC2000120550 identifies a minor civil division address list for Elm township KS.  TR0197TA2980 identifies a tribal address list for Prairie Band of Potawatomi Nation Reservation, where TR0197 is the </a:t>
            </a:r>
            <a:r>
              <a:rPr lang="en-US" dirty="0" smtClean="0"/>
              <a:t>tribal identification code for Prairie</a:t>
            </a:r>
            <a:r>
              <a:rPr lang="en-US" baseline="0" dirty="0" smtClean="0"/>
              <a:t> Band Potawatomi Nation and TR2980 represents the </a:t>
            </a:r>
            <a:r>
              <a:rPr lang="en-US" dirty="0" smtClean="0"/>
              <a:t>Prairie Band of Potawatomi Nation Reservation, the geographic area associated</a:t>
            </a:r>
            <a:r>
              <a:rPr lang="en-US" baseline="0" dirty="0" smtClean="0"/>
              <a:t> with the Prairie Band Potawatomi Nation.  </a:t>
            </a:r>
          </a:p>
        </p:txBody>
      </p:sp>
      <p:sp>
        <p:nvSpPr>
          <p:cNvPr id="4" name="Slide Number Placeholder 3"/>
          <p:cNvSpPr>
            <a:spLocks noGrp="1"/>
          </p:cNvSpPr>
          <p:nvPr>
            <p:ph type="sldNum" sz="quarter" idx="10"/>
          </p:nvPr>
        </p:nvSpPr>
        <p:spPr/>
        <p:txBody>
          <a:bodyPr/>
          <a:lstStyle/>
          <a:p>
            <a:fld id="{603B9073-4934-4A18-B03D-7FA2DABDE591}" type="slidenum">
              <a:rPr lang="en-US" smtClean="0"/>
              <a:t>14</a:t>
            </a:fld>
            <a:endParaRPr lang="en-US" dirty="0"/>
          </a:p>
        </p:txBody>
      </p:sp>
    </p:spTree>
    <p:extLst>
      <p:ext uri="{BB962C8B-B14F-4D97-AF65-F5344CB8AC3E}">
        <p14:creationId xmlns:p14="http://schemas.microsoft.com/office/powerpoint/2010/main" val="1308497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address count list follows the same naming convention as for the address list, except for reference to the “</a:t>
            </a:r>
            <a:r>
              <a:rPr lang="en-US" sz="1200" kern="1200" dirty="0" err="1" smtClean="0">
                <a:solidFill>
                  <a:schemeClr val="tx1"/>
                </a:solidFill>
                <a:effectLst/>
                <a:latin typeface="+mn-lt"/>
                <a:ea typeface="+mn-ea"/>
                <a:cs typeface="+mn-cs"/>
              </a:rPr>
              <a:t>countlist</a:t>
            </a:r>
            <a:r>
              <a:rPr lang="en-US" sz="1200" kern="1200" dirty="0" smtClean="0">
                <a:solidFill>
                  <a:schemeClr val="tx1"/>
                </a:solidFill>
                <a:effectLst/>
                <a:latin typeface="+mn-lt"/>
                <a:ea typeface="+mn-ea"/>
                <a:cs typeface="+mn-cs"/>
              </a:rPr>
              <a:t>” in the file name.</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15</a:t>
            </a:fld>
            <a:endParaRPr lang="en-US" dirty="0"/>
          </a:p>
        </p:txBody>
      </p:sp>
    </p:spTree>
    <p:extLst>
      <p:ext uri="{BB962C8B-B14F-4D97-AF65-F5344CB8AC3E}">
        <p14:creationId xmlns:p14="http://schemas.microsoft.com/office/powerpoint/2010/main" val="3403147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Numerous files accompany the county-based TIGER Partnership </a:t>
            </a:r>
            <a:r>
              <a:rPr lang="en-US" baseline="0" dirty="0" err="1" smtClean="0"/>
              <a:t>shapefiles</a:t>
            </a:r>
            <a:r>
              <a:rPr lang="en-US" baseline="0" dirty="0" smtClean="0"/>
              <a:t> for LUCA, but the two of importance are the Edges and Tabblock2010 </a:t>
            </a:r>
            <a:r>
              <a:rPr lang="en-US" baseline="0" dirty="0" err="1" smtClean="0"/>
              <a:t>shapefiles</a:t>
            </a:r>
            <a:r>
              <a:rPr lang="en-US" baseline="0" dirty="0" smtClean="0"/>
              <a:t> within each of the county folder(s).</a:t>
            </a:r>
            <a:r>
              <a:rPr lang="en-US" b="1" baseline="0" dirty="0" smtClean="0"/>
              <a:t> The edges </a:t>
            </a:r>
            <a:r>
              <a:rPr lang="en-US" b="1" baseline="0" dirty="0" err="1" smtClean="0"/>
              <a:t>shapefile</a:t>
            </a:r>
            <a:r>
              <a:rPr lang="en-US" b="1" baseline="0" dirty="0" smtClean="0"/>
              <a:t> is the only file edited during the 2020 LUCA operation.  Use it to make road feature updates resulting from address list updates.</a:t>
            </a:r>
            <a:r>
              <a:rPr lang="en-US" baseline="0" dirty="0" smtClean="0"/>
              <a:t> Use the tabblock2010 </a:t>
            </a:r>
            <a:r>
              <a:rPr lang="en-US" baseline="0" dirty="0" err="1" smtClean="0"/>
              <a:t>shapefile</a:t>
            </a:r>
            <a:r>
              <a:rPr lang="en-US" baseline="0" dirty="0" smtClean="0"/>
              <a:t> for geocoding purposes, as it is the block base for the 2020 LUCA operation.  Make no updates to the tabblock2010 file. </a:t>
            </a:r>
            <a:r>
              <a:rPr lang="en-US" sz="1200" kern="1200" dirty="0" smtClean="0">
                <a:solidFill>
                  <a:schemeClr val="tx1"/>
                </a:solidFill>
                <a:effectLst/>
                <a:latin typeface="+mn-lt"/>
                <a:ea typeface="+mn-ea"/>
                <a:cs typeface="+mn-cs"/>
              </a:rPr>
              <a:t>The Respondent Guide that accompanied materials, and located on the LUCA website, includes many details excluded from this presentation. Please review the shapefile chapter</a:t>
            </a:r>
            <a:r>
              <a:rPr lang="en-US" sz="1200" kern="1200" baseline="0" dirty="0" smtClean="0">
                <a:solidFill>
                  <a:schemeClr val="tx1"/>
                </a:solidFill>
                <a:effectLst/>
                <a:latin typeface="+mn-lt"/>
                <a:ea typeface="+mn-ea"/>
                <a:cs typeface="+mn-cs"/>
              </a:rPr>
              <a:t> and appendices</a:t>
            </a:r>
            <a:r>
              <a:rPr lang="en-US" sz="1200" kern="1200" dirty="0" smtClean="0">
                <a:solidFill>
                  <a:schemeClr val="tx1"/>
                </a:solidFill>
                <a:effectLst/>
                <a:latin typeface="+mn-lt"/>
                <a:ea typeface="+mn-ea"/>
                <a:cs typeface="+mn-cs"/>
              </a:rPr>
              <a:t> within the Respondent Guide.</a:t>
            </a:r>
            <a:endParaRPr lang="en-US" baseline="0" dirty="0" smtClean="0"/>
          </a:p>
          <a:p>
            <a:pPr lvl="0"/>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Programmed to use both state level and county level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the Census Bureau provides GUPS state level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as part of the LUCA TIGER Partnership </a:t>
            </a:r>
            <a:r>
              <a:rPr lang="en-US" sz="1200" kern="1200" dirty="0" err="1" smtClean="0">
                <a:solidFill>
                  <a:schemeClr val="tx1"/>
                </a:solidFill>
                <a:effectLst/>
                <a:latin typeface="+mn-lt"/>
                <a:ea typeface="+mn-ea"/>
                <a:cs typeface="+mn-cs"/>
              </a:rPr>
              <a:t>shapefiles</a:t>
            </a:r>
            <a:r>
              <a:rPr lang="en-US" baseline="0" dirty="0" smtClean="0"/>
              <a:t>.  These state level files are for reference only. </a:t>
            </a:r>
            <a:r>
              <a:rPr lang="en-US" sz="1200" kern="1200" dirty="0" smtClean="0">
                <a:solidFill>
                  <a:schemeClr val="tx1"/>
                </a:solidFill>
                <a:effectLst/>
                <a:latin typeface="+mn-lt"/>
                <a:ea typeface="+mn-ea"/>
                <a:cs typeface="+mn-cs"/>
              </a:rPr>
              <a:t>Make no updates to any of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t>
            </a:r>
            <a:r>
              <a:rPr lang="en-US" baseline="0" dirty="0" smtClean="0"/>
              <a:t>located within the state folder. These files can, however, be used for reference purposes.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As an example, for an incorporated place that crosses county lines, they may wish to use the state level incorporated place </a:t>
            </a:r>
            <a:r>
              <a:rPr lang="en-US" baseline="0" dirty="0" err="1" smtClean="0"/>
              <a:t>shapefile</a:t>
            </a:r>
            <a:r>
              <a:rPr lang="en-US" baseline="0" dirty="0" smtClean="0"/>
              <a:t> (e.g., PVS_17_v2_place_20.shp) to help them identify the 2010 tabulation blocks for their entity.  Since incorporated place boundaries do not cross state lines, </a:t>
            </a:r>
            <a:r>
              <a:rPr lang="en-US" sz="1200" kern="1200" dirty="0" smtClean="0">
                <a:solidFill>
                  <a:schemeClr val="tx1"/>
                </a:solidFill>
                <a:effectLst/>
                <a:latin typeface="+mn-lt"/>
                <a:ea typeface="+mn-ea"/>
                <a:cs typeface="+mn-cs"/>
              </a:rPr>
              <a:t>the state level file for incorporated places shows the place boundary in its entirety, without fragmenting at the county boundary.  Using the PVS_17_v2_place_20001.shp would only show the Allen County KS portion of any split boundary places</a:t>
            </a:r>
            <a:r>
              <a:rPr lang="en-US" baseline="0" dirty="0" smtClean="0"/>
              <a:t>.</a:t>
            </a:r>
            <a:endParaRPr lang="en-US" i="0"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16</a:t>
            </a:fld>
            <a:endParaRPr lang="en-US" dirty="0"/>
          </a:p>
        </p:txBody>
      </p:sp>
    </p:spTree>
    <p:extLst>
      <p:ext uri="{BB962C8B-B14F-4D97-AF65-F5344CB8AC3E}">
        <p14:creationId xmlns:p14="http://schemas.microsoft.com/office/powerpoint/2010/main" val="1232075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The next slides for this section discuss the DVD layout and content for each of the product preferences listed on this slide.</a:t>
            </a:r>
            <a:endParaRPr lang="en-US" i="1"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17</a:t>
            </a:fld>
            <a:endParaRPr lang="en-US" dirty="0"/>
          </a:p>
        </p:txBody>
      </p:sp>
    </p:spTree>
    <p:extLst>
      <p:ext uri="{BB962C8B-B14F-4D97-AF65-F5344CB8AC3E}">
        <p14:creationId xmlns:p14="http://schemas.microsoft.com/office/powerpoint/2010/main" val="1237412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this product preference, the address related materials (address list, address list add page, address count list) and the map related materials (large format paper maps and block to map sheet relationship list) are in paper format and are provided separately from the one DVD they receive.</a:t>
            </a:r>
          </a:p>
          <a:p>
            <a:pPr lvl="0"/>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DVD contains </a:t>
            </a:r>
            <a:r>
              <a:rPr lang="en-US" baseline="0" dirty="0" smtClean="0"/>
              <a:t>the paper respondent guide, a digital inventory form (</a:t>
            </a:r>
            <a:r>
              <a:rPr lang="en-US" i="1" baseline="0" dirty="0" smtClean="0"/>
              <a:t>LUCA20_inventory.pdf)</a:t>
            </a:r>
            <a:r>
              <a:rPr lang="en-US" baseline="0" dirty="0" smtClean="0"/>
              <a:t> to use when providing your submission to the Census Bureau (the final presentation on submission of materials discusses how to send in this form), and a readme file (</a:t>
            </a:r>
            <a:r>
              <a:rPr lang="en-US" i="1" baseline="0" dirty="0" smtClean="0"/>
              <a:t>Readmefirst2.txt) </a:t>
            </a:r>
            <a:r>
              <a:rPr lang="en-US" baseline="0" dirty="0" smtClean="0"/>
              <a:t>for this specific product preference in the root directory of the DVD.  The paper respondent guide is included as a pdf in addition to the paper copy received with your paper address related materials.</a:t>
            </a:r>
            <a:endParaRPr lang="en-US" dirty="0" smtClean="0"/>
          </a:p>
          <a:p>
            <a:pPr lvl="0"/>
            <a:endParaRPr lang="en-US" dirty="0" smtClean="0"/>
          </a:p>
          <a:p>
            <a:pPr lvl="0"/>
            <a:r>
              <a:rPr lang="en-US" dirty="0" smtClean="0"/>
              <a:t>The</a:t>
            </a:r>
            <a:r>
              <a:rPr lang="en-US" baseline="0" dirty="0" smtClean="0"/>
              <a:t> </a:t>
            </a:r>
            <a:r>
              <a:rPr lang="en-US" dirty="0" smtClean="0"/>
              <a:t>“maps” folder contains five files:</a:t>
            </a:r>
          </a:p>
          <a:p>
            <a:pPr marL="0" lvl="0" indent="0">
              <a:buFont typeface="Arial" panose="020B0604020202020204" pitchFamily="34" charset="0"/>
              <a:buNone/>
            </a:pPr>
            <a:r>
              <a:rPr lang="en-US" baseline="0" dirty="0" smtClean="0"/>
              <a:t>The </a:t>
            </a:r>
            <a:r>
              <a:rPr lang="en-US" i="1" baseline="0" dirty="0" smtClean="0"/>
              <a:t>About_the_maps.pdf </a:t>
            </a:r>
            <a:r>
              <a:rPr lang="en-US" baseline="0" dirty="0" smtClean="0"/>
              <a:t>describes the “bundled” large format PDF, </a:t>
            </a:r>
            <a:r>
              <a:rPr lang="en-US" i="1" baseline="0" dirty="0" smtClean="0"/>
              <a:t>LUCA20&lt;</a:t>
            </a:r>
            <a:r>
              <a:rPr lang="en-US" i="1" baseline="0" dirty="0" err="1" smtClean="0"/>
              <a:t>EntType</a:t>
            </a:r>
            <a:r>
              <a:rPr lang="en-US" i="1" baseline="0" dirty="0" smtClean="0"/>
              <a:t>&gt;&lt;</a:t>
            </a:r>
            <a:r>
              <a:rPr lang="en-US" i="1" baseline="0" dirty="0" err="1" smtClean="0"/>
              <a:t>EntCode</a:t>
            </a:r>
            <a:r>
              <a:rPr lang="en-US" i="1" baseline="0" dirty="0" smtClean="0"/>
              <a:t>&gt;.pdf</a:t>
            </a:r>
            <a:r>
              <a:rPr lang="en-US" baseline="0" dirty="0" smtClean="0"/>
              <a:t>.</a:t>
            </a:r>
          </a:p>
          <a:p>
            <a:pPr marL="0" lvl="0" indent="0">
              <a:buFont typeface="Arial" panose="020B0604020202020204" pitchFamily="34" charset="0"/>
              <a:buNone/>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&gt;.pdf </a:t>
            </a:r>
            <a:r>
              <a:rPr lang="en-US" sz="1200" kern="1200" dirty="0" smtClean="0">
                <a:solidFill>
                  <a:schemeClr val="tx1"/>
                </a:solidFill>
                <a:effectLst/>
                <a:latin typeface="+mn-lt"/>
                <a:ea typeface="+mn-ea"/>
                <a:cs typeface="+mn-cs"/>
              </a:rPr>
              <a:t>is the single PDF of all large format maps. This PDF is on the DVD for convenience and provided in addition to the paper large format maps. These are not Title 13 material since they do not show map spots. The Entity Type </a:t>
            </a:r>
            <a:r>
              <a:rPr lang="en-US" sz="1200" i="1" kern="1200" dirty="0" smtClean="0">
                <a:solidFill>
                  <a:schemeClr val="tx1"/>
                </a:solidFill>
                <a:effectLst/>
                <a:latin typeface="+mn-lt"/>
                <a:ea typeface="+mn-ea"/>
                <a:cs typeface="+mn-cs"/>
              </a:rPr>
              <a:t>(&lt;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a:t>
            </a:r>
            <a:r>
              <a:rPr lang="en-US" sz="1200" kern="1200" dirty="0" smtClean="0">
                <a:solidFill>
                  <a:schemeClr val="tx1"/>
                </a:solidFill>
                <a:effectLst/>
                <a:latin typeface="+mn-lt"/>
                <a:ea typeface="+mn-ea"/>
                <a:cs typeface="+mn-cs"/>
              </a:rPr>
              <a:t> is represented by a single character; “C” for County, “M” for MCD, “P” for Incorporated Place, and “R” for Reservation. The </a:t>
            </a:r>
            <a:r>
              <a:rPr lang="en-US" sz="1200" i="1" kern="1200" dirty="0" smtClean="0">
                <a:solidFill>
                  <a:schemeClr val="tx1"/>
                </a:solidFill>
                <a:effectLst/>
                <a:latin typeface="+mn-lt"/>
                <a:ea typeface="+mn-ea"/>
                <a:cs typeface="+mn-cs"/>
              </a:rPr>
              <a: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 </a:t>
            </a:r>
            <a:r>
              <a:rPr lang="en-US" sz="1200" kern="1200" dirty="0" smtClean="0">
                <a:solidFill>
                  <a:schemeClr val="tx1"/>
                </a:solidFill>
                <a:effectLst/>
                <a:latin typeface="+mn-lt"/>
                <a:ea typeface="+mn-ea"/>
                <a:cs typeface="+mn-cs"/>
              </a:rPr>
              <a:t>is the FIPS Entity Code for the Entity Type, e.g., 24001 is the county FIPS code for Allegany County, Maryland.  The 24 represents the two digit state FIPS code and the 001 represents the three-digit FIPS county code.</a:t>
            </a:r>
            <a:endParaRPr lang="en-US" baseline="0" dirty="0" smtClean="0"/>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aseline="0" dirty="0" smtClean="0"/>
              <a:t>The </a:t>
            </a:r>
            <a:r>
              <a:rPr lang="en-US" i="1" baseline="0" dirty="0" smtClean="0"/>
              <a:t>LUCA20&lt;</a:t>
            </a:r>
            <a:r>
              <a:rPr lang="en-US" i="1" baseline="0" dirty="0" err="1" smtClean="0"/>
              <a:t>EntType</a:t>
            </a:r>
            <a:r>
              <a:rPr lang="en-US" i="1" baseline="0" dirty="0" smtClean="0"/>
              <a:t>&gt;&lt;</a:t>
            </a:r>
            <a:r>
              <a:rPr lang="en-US" i="1" baseline="0" dirty="0" err="1" smtClean="0"/>
              <a:t>EntCode</a:t>
            </a:r>
            <a:r>
              <a:rPr lang="en-US" i="1" baseline="0" dirty="0" smtClean="0"/>
              <a:t>&gt;_BLK2MS.txt </a:t>
            </a:r>
            <a:r>
              <a:rPr lang="en-US" baseline="0" dirty="0" smtClean="0"/>
              <a:t>is the block to map sheet relationship text file that identifies each census block in the entity and on what large format map each block is located. </a:t>
            </a:r>
            <a:r>
              <a:rPr lang="en-US" sz="1200" kern="1200" dirty="0" smtClean="0">
                <a:solidFill>
                  <a:schemeClr val="tx1"/>
                </a:solidFill>
                <a:effectLst/>
                <a:latin typeface="+mn-lt"/>
                <a:ea typeface="+mn-ea"/>
                <a:cs typeface="+mn-cs"/>
              </a:rPr>
              <a:t>This file accompanies a paper copy for this product preference. </a:t>
            </a:r>
            <a:r>
              <a:rPr lang="en-US" baseline="0" dirty="0" smtClean="0"/>
              <a:t>This file, unlike the digital address list and digital address count list is a semi-colon delimited text file.  Instructions for properly opening it are included in </a:t>
            </a:r>
            <a:r>
              <a:rPr lang="en-US" b="1" baseline="0" dirty="0" smtClean="0"/>
              <a:t>section 3.2.3 of the Respondent Guide</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The </a:t>
            </a:r>
            <a:r>
              <a:rPr lang="en-US" b="0" i="1" baseline="0" dirty="0" smtClean="0"/>
              <a:t>Readme.txt</a:t>
            </a:r>
            <a:r>
              <a:rPr lang="en-US" b="0" i="0" baseline="0" dirty="0" smtClean="0"/>
              <a:t> file discusses the need for Adobe software to view the pdf maps.</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Title13_BlockMaps.exe</a:t>
            </a:r>
            <a:r>
              <a:rPr lang="en-US" sz="1200" kern="1200" dirty="0" smtClean="0">
                <a:solidFill>
                  <a:schemeClr val="tx1"/>
                </a:solidFill>
                <a:effectLst/>
                <a:latin typeface="+mn-lt"/>
                <a:ea typeface="+mn-ea"/>
                <a:cs typeface="+mn-cs"/>
              </a:rPr>
              <a:t> contains the Title 13 PDF small format block maps. Slide 9 of this presentation discusses the extraction of this file. Because this file contains Title 13 materials, protect the DVD and any printed PDF small format block maps according to the instructions outlined in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This document is included as Appendix A of the Respondent Guide and was included as part of the LUCA invitation materials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18</a:t>
            </a:fld>
            <a:endParaRPr lang="en-US" dirty="0"/>
          </a:p>
        </p:txBody>
      </p:sp>
    </p:spTree>
    <p:extLst>
      <p:ext uri="{BB962C8B-B14F-4D97-AF65-F5344CB8AC3E}">
        <p14:creationId xmlns:p14="http://schemas.microsoft.com/office/powerpoint/2010/main" val="2076398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this product preference, the address related materials (address list, address list add page, address count list) are in paper format and are provided separately from the DVD.  Participants receive one DVD.  There are no title 13 materials included on the DVD.</a:t>
            </a:r>
          </a:p>
          <a:p>
            <a:pPr lvl="0"/>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DVD contains </a:t>
            </a:r>
            <a:r>
              <a:rPr lang="en-US" baseline="0" dirty="0" smtClean="0"/>
              <a:t>the paper respondent guide, a digital inventory form (</a:t>
            </a:r>
            <a:r>
              <a:rPr lang="en-US" i="1" baseline="0" dirty="0" smtClean="0"/>
              <a:t>LUCA20_inventory.pdf)</a:t>
            </a:r>
            <a:r>
              <a:rPr lang="en-US" baseline="0" dirty="0" smtClean="0"/>
              <a:t> to use when providing your submission to the Census Bureau (the final presentation on submission of materials discusses how to send in this form), and a readme file (</a:t>
            </a:r>
            <a:r>
              <a:rPr lang="en-US" i="1" baseline="0" dirty="0" smtClean="0"/>
              <a:t>Readmefirst3.txt) </a:t>
            </a:r>
            <a:r>
              <a:rPr lang="en-US" baseline="0" dirty="0" smtClean="0"/>
              <a:t>for this specific product preference in the root directory of the DVD.  The paper respondent guide is included as a pdf in addition to the paper copy received with your paper address related materials.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lvl="0"/>
            <a:r>
              <a:rPr lang="en-US" dirty="0" smtClean="0"/>
              <a:t>The “shape” folder contains:</a:t>
            </a:r>
          </a:p>
          <a:p>
            <a:pPr lvl="0"/>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&gt;_DISK2of2.exe </a:t>
            </a:r>
            <a:r>
              <a:rPr lang="en-US" sz="1200" kern="1200" dirty="0" smtClean="0">
                <a:solidFill>
                  <a:schemeClr val="tx1"/>
                </a:solidFill>
                <a:effectLst/>
                <a:latin typeface="+mn-lt"/>
                <a:ea typeface="+mn-ea"/>
                <a:cs typeface="+mn-cs"/>
              </a:rPr>
              <a:t>file</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includes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and a digital, courtesy copy of the address count list. Extraction of this file is earlier in this presentation. The .exe file name refers to “Disk 2 of 2” even though there is only one DVD.  This is because this same file structure exists for partners that do receive two disks and for our systems programming, we were unable to rename the file for this product preference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19</a:t>
            </a:fld>
            <a:endParaRPr lang="en-US" dirty="0"/>
          </a:p>
        </p:txBody>
      </p:sp>
    </p:spTree>
    <p:extLst>
      <p:ext uri="{BB962C8B-B14F-4D97-AF65-F5344CB8AC3E}">
        <p14:creationId xmlns:p14="http://schemas.microsoft.com/office/powerpoint/2010/main" val="2496630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2266" y="2711462"/>
            <a:ext cx="5823424" cy="2566343"/>
          </a:xfrm>
        </p:spPr>
        <p:txBody>
          <a:bodyPr/>
          <a:lstStyle/>
          <a:p>
            <a:r>
              <a:rPr lang="en-US" sz="1200" kern="1200" baseline="0" dirty="0" smtClean="0">
                <a:solidFill>
                  <a:schemeClr val="tx1"/>
                </a:solidFill>
                <a:effectLst/>
                <a:latin typeface="+mn-lt"/>
                <a:ea typeface="+mn-ea"/>
                <a:cs typeface="+mn-cs"/>
              </a:rPr>
              <a:t>As participants begin to prepare for 2020 LUCA and receipt of digital materials, it is important to identify the product preferences that receive digital materials and discuss preparing for the delivery of the digital materials. We will describe the DVD layout and content for the six product preferences that receive digital materials and walk through getting started.  We will end the presentation with discussing how to receive support and assistance from the U.S. Census Bureau as well as connect with us through social media.</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9762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For this product</a:t>
            </a:r>
            <a:r>
              <a:rPr lang="en-US" baseline="0" dirty="0" smtClean="0"/>
              <a:t> preference, participants receive one DVD.  The root directory of the DVD contains four 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2020LUCA_&lt;</a:t>
            </a:r>
            <a:r>
              <a:rPr lang="en-US" i="1" baseline="0" dirty="0" err="1" smtClean="0"/>
              <a:t>EntityID</a:t>
            </a:r>
            <a:r>
              <a:rPr lang="en-US" i="1" baseline="0" dirty="0" smtClean="0"/>
              <a:t>&gt;_address_countlist.csv </a:t>
            </a:r>
            <a:r>
              <a:rPr lang="en-US" baseline="0" dirty="0" smtClean="0"/>
              <a:t>is the digital address count list. It is not Title 13 material.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2020LUCA_digital_respondent_guide.pdf</a:t>
            </a:r>
            <a:r>
              <a:rPr lang="en-US" baseline="0" dirty="0" smtClean="0"/>
              <a:t> is the pdf version of the respondent guide for digital address list participants.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2020LUCA_header_file.txt </a:t>
            </a:r>
            <a:r>
              <a:rPr lang="en-US" baseline="0" dirty="0" smtClean="0"/>
              <a:t>is a template participants may use to import their local address list into the Census Bureau’s address list layout.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LUCA20_inventory.pdf</a:t>
            </a:r>
            <a:r>
              <a:rPr lang="en-US" baseline="0" dirty="0" smtClean="0"/>
              <a:t> is a digital inventory form to use when providing your submission to the Census Bureau.  The final presentation on submission discusses how to send in this form.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Readmefirst4.txt </a:t>
            </a:r>
            <a:r>
              <a:rPr lang="en-US" sz="1200" kern="1200" dirty="0" smtClean="0">
                <a:solidFill>
                  <a:schemeClr val="tx1"/>
                </a:solidFill>
                <a:effectLst/>
                <a:latin typeface="+mn-lt"/>
                <a:ea typeface="+mn-ea"/>
                <a:cs typeface="+mn-cs"/>
              </a:rPr>
              <a:t>includes specific instructions </a:t>
            </a:r>
            <a:r>
              <a:rPr lang="en-US" baseline="0" dirty="0" smtClean="0"/>
              <a:t>for this product preference.</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“shape” folder</a:t>
            </a:r>
            <a:r>
              <a:rPr lang="en-US" baseline="0" dirty="0" smtClean="0"/>
              <a:t> </a:t>
            </a:r>
            <a:r>
              <a:rPr lang="en-US" dirty="0" smtClean="0"/>
              <a:t>contains </a:t>
            </a:r>
            <a:r>
              <a:rPr lang="en-US" i="1" dirty="0" smtClean="0"/>
              <a:t>2020LUCA_&lt;EntityID&gt;_DISK1of2.exe</a:t>
            </a:r>
            <a:r>
              <a:rPr lang="en-US" i="1" baseline="0" dirty="0" smtClean="0"/>
              <a:t> </a:t>
            </a:r>
            <a:r>
              <a:rPr lang="en-US" baseline="0" dirty="0" smtClean="0"/>
              <a:t>that includes the digital version of the Title </a:t>
            </a:r>
            <a:r>
              <a:rPr lang="en-US" dirty="0" smtClean="0"/>
              <a:t>13 Address List.</a:t>
            </a:r>
            <a:r>
              <a:rPr lang="en-US" baseline="0" dirty="0" smtClean="0"/>
              <a:t> </a:t>
            </a:r>
            <a:r>
              <a:rPr lang="en-US" sz="1200" kern="1200" dirty="0" smtClean="0">
                <a:solidFill>
                  <a:schemeClr val="tx1"/>
                </a:solidFill>
                <a:effectLst/>
                <a:latin typeface="+mn-lt"/>
                <a:ea typeface="+mn-ea"/>
                <a:cs typeface="+mn-cs"/>
              </a:rPr>
              <a:t>Slide 7 of this presentation discusses the extraction of this file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20</a:t>
            </a:fld>
            <a:endParaRPr lang="en-US" dirty="0"/>
          </a:p>
        </p:txBody>
      </p:sp>
    </p:spTree>
    <p:extLst>
      <p:ext uri="{BB962C8B-B14F-4D97-AF65-F5344CB8AC3E}">
        <p14:creationId xmlns:p14="http://schemas.microsoft.com/office/powerpoint/2010/main" val="2325905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For this product</a:t>
            </a:r>
            <a:r>
              <a:rPr lang="en-US" baseline="0" dirty="0" smtClean="0"/>
              <a:t> preference, participants receive one DVD with two folders (described on the next slide).  The root directory of the DVD contains four 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2020LUCA_&lt;</a:t>
            </a:r>
            <a:r>
              <a:rPr lang="en-US" i="1" baseline="0" dirty="0" err="1" smtClean="0"/>
              <a:t>EntityID</a:t>
            </a:r>
            <a:r>
              <a:rPr lang="en-US" i="1" baseline="0" dirty="0" smtClean="0"/>
              <a:t>&gt;_address_countlist.csv </a:t>
            </a:r>
            <a:r>
              <a:rPr lang="en-US" baseline="0" dirty="0" smtClean="0"/>
              <a:t>is the digital address count list. It is not Title 13 material.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2020LUCA_digital_respondent_guide.pdf</a:t>
            </a:r>
            <a:r>
              <a:rPr lang="en-US" baseline="0" dirty="0" smtClean="0"/>
              <a:t> is the pdf version of the respondent guide for digital address list participants.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2020LUCA_header_file.txt </a:t>
            </a:r>
            <a:r>
              <a:rPr lang="en-US" baseline="0" dirty="0" smtClean="0"/>
              <a:t>is a template participants may use to import their local address list into the Census Bureau’s address list layout.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LUCA20_inventory.pdf</a:t>
            </a:r>
            <a:r>
              <a:rPr lang="en-US" baseline="0" dirty="0" smtClean="0"/>
              <a:t> is a digital inventory form to use when providing your submission to the Census Bureau.  The final presentation on submission discusses how to send in this form.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Readmefirst5.txt </a:t>
            </a:r>
            <a:r>
              <a:rPr lang="en-US" sz="1200" kern="1200" dirty="0" smtClean="0">
                <a:solidFill>
                  <a:schemeClr val="tx1"/>
                </a:solidFill>
                <a:effectLst/>
                <a:latin typeface="+mn-lt"/>
                <a:ea typeface="+mn-ea"/>
                <a:cs typeface="+mn-cs"/>
              </a:rPr>
              <a:t>includes specific instructions for this product preference.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21</a:t>
            </a:fld>
            <a:endParaRPr lang="en-US" dirty="0"/>
          </a:p>
        </p:txBody>
      </p:sp>
    </p:spTree>
    <p:extLst>
      <p:ext uri="{BB962C8B-B14F-4D97-AF65-F5344CB8AC3E}">
        <p14:creationId xmlns:p14="http://schemas.microsoft.com/office/powerpoint/2010/main" val="2098309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Continued</a:t>
            </a:r>
            <a:r>
              <a:rPr lang="en-US" baseline="0" dirty="0" smtClean="0"/>
              <a:t> from the previous slide, the two folders on the DVD are as follows:</a:t>
            </a:r>
          </a:p>
          <a:p>
            <a:pPr lvl="0"/>
            <a:r>
              <a:rPr lang="en-US" dirty="0" smtClean="0"/>
              <a:t>The</a:t>
            </a:r>
            <a:r>
              <a:rPr lang="en-US" baseline="0" dirty="0" smtClean="0"/>
              <a:t> </a:t>
            </a:r>
            <a:r>
              <a:rPr lang="en-US" dirty="0" smtClean="0"/>
              <a:t>“maps” folder contains five files:</a:t>
            </a:r>
          </a:p>
          <a:p>
            <a:pPr marL="0" lvl="0" indent="0">
              <a:buFont typeface="Arial" panose="020B0604020202020204" pitchFamily="34" charset="0"/>
              <a:buNone/>
            </a:pPr>
            <a:r>
              <a:rPr lang="en-US" baseline="0" dirty="0" smtClean="0"/>
              <a:t>The </a:t>
            </a:r>
            <a:r>
              <a:rPr lang="en-US" i="1" baseline="0" dirty="0" smtClean="0"/>
              <a:t>About_the_maps.pdf </a:t>
            </a:r>
            <a:r>
              <a:rPr lang="en-US" baseline="0" dirty="0" smtClean="0"/>
              <a:t>describes the “bundled” large format PDF, </a:t>
            </a:r>
            <a:r>
              <a:rPr lang="en-US" i="1" baseline="0" dirty="0" smtClean="0"/>
              <a:t>LUCA20&lt;</a:t>
            </a:r>
            <a:r>
              <a:rPr lang="en-US" i="1" baseline="0" dirty="0" err="1" smtClean="0"/>
              <a:t>EntType</a:t>
            </a:r>
            <a:r>
              <a:rPr lang="en-US" i="1" baseline="0" dirty="0" smtClean="0"/>
              <a:t>&gt;&lt;</a:t>
            </a:r>
            <a:r>
              <a:rPr lang="en-US" i="1" baseline="0" dirty="0" err="1" smtClean="0"/>
              <a:t>EntCode</a:t>
            </a:r>
            <a:r>
              <a:rPr lang="en-US" i="1" baseline="0" dirty="0" smtClean="0"/>
              <a:t>&gt;.pdf</a:t>
            </a:r>
            <a:r>
              <a:rPr lang="en-US" baseline="0" dirty="0" smtClean="0"/>
              <a:t>.</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&gt;.pdf </a:t>
            </a:r>
            <a:r>
              <a:rPr lang="en-US" sz="1200" kern="1200" dirty="0" smtClean="0">
                <a:solidFill>
                  <a:schemeClr val="tx1"/>
                </a:solidFill>
                <a:effectLst/>
                <a:latin typeface="+mn-lt"/>
                <a:ea typeface="+mn-ea"/>
                <a:cs typeface="+mn-cs"/>
              </a:rPr>
              <a:t>is the single PDF of all large format maps. This PDF is on the DVD for convenience and provided in addition to the paper large format maps</a:t>
            </a:r>
            <a:r>
              <a:rPr lang="en-US" baseline="0" dirty="0" smtClean="0"/>
              <a:t>.  These are not Title 13 material since they do not show map spots. </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aseline="0" dirty="0" smtClean="0"/>
              <a:t>The </a:t>
            </a:r>
            <a:r>
              <a:rPr lang="en-US" i="1" baseline="0" dirty="0" smtClean="0"/>
              <a:t>LUCA20&lt;</a:t>
            </a:r>
            <a:r>
              <a:rPr lang="en-US" i="1" baseline="0" dirty="0" err="1" smtClean="0"/>
              <a:t>EntType</a:t>
            </a:r>
            <a:r>
              <a:rPr lang="en-US" i="1" baseline="0" dirty="0" smtClean="0"/>
              <a:t>&gt;&lt;</a:t>
            </a:r>
            <a:r>
              <a:rPr lang="en-US" i="1" baseline="0" dirty="0" err="1" smtClean="0"/>
              <a:t>EntCode</a:t>
            </a:r>
            <a:r>
              <a:rPr lang="en-US" i="1" baseline="0" dirty="0" smtClean="0"/>
              <a:t>&gt;_BLK2MS.txt </a:t>
            </a:r>
            <a:r>
              <a:rPr lang="en-US" baseline="0" dirty="0" smtClean="0"/>
              <a:t>is the block to map sheet relationship text file that identifies each census block in the entity and on what large format map each block is located. </a:t>
            </a:r>
            <a:r>
              <a:rPr lang="en-US" sz="1200" kern="1200" dirty="0" smtClean="0">
                <a:solidFill>
                  <a:schemeClr val="tx1"/>
                </a:solidFill>
                <a:effectLst/>
                <a:latin typeface="+mn-lt"/>
                <a:ea typeface="+mn-ea"/>
                <a:cs typeface="+mn-cs"/>
              </a:rPr>
              <a:t>This file accompanies a paper copy for this product preference. </a:t>
            </a:r>
            <a:r>
              <a:rPr lang="en-US" baseline="0" dirty="0" smtClean="0"/>
              <a:t>This file, unlike the digital address list and digital address count list is a semi-colon delimited text file.  Instructions for properly opening it are included in </a:t>
            </a:r>
            <a:r>
              <a:rPr lang="en-US" b="1" baseline="0" dirty="0" smtClean="0"/>
              <a:t>section 3.2.3 of the Respondent Guide</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smtClean="0"/>
              <a:t>The </a:t>
            </a:r>
            <a:r>
              <a:rPr lang="en-US" b="0" i="1" baseline="0" dirty="0" smtClean="0"/>
              <a:t>Readme.txt</a:t>
            </a:r>
            <a:r>
              <a:rPr lang="en-US" b="0" i="0" baseline="0" dirty="0" smtClean="0"/>
              <a:t> file discusses the need for Adobe software to view the pdf maps.</a:t>
            </a:r>
          </a:p>
          <a:p>
            <a:pPr marL="0" lvl="0" indent="0">
              <a:buFont typeface="Arial" panose="020B0604020202020204" pitchFamily="34" charset="0"/>
              <a:buNone/>
            </a:pPr>
            <a:endParaRPr lang="en-US" baseline="0" dirty="0" smtClean="0"/>
          </a:p>
          <a:p>
            <a:pPr marL="0" lvl="0" indent="0">
              <a:buFont typeface="Arial" panose="020B0604020202020204" pitchFamily="34" charset="0"/>
              <a:buNone/>
            </a:pPr>
            <a:r>
              <a:rPr lang="en-US" baseline="0" dirty="0" smtClean="0"/>
              <a:t>The </a:t>
            </a:r>
            <a:r>
              <a:rPr lang="en-US" i="1" baseline="0" dirty="0" smtClean="0"/>
              <a:t>Title13_BlockMaps.exe</a:t>
            </a:r>
            <a:r>
              <a:rPr lang="en-US" baseline="0" dirty="0" smtClean="0"/>
              <a:t> contains the Title 13 P</a:t>
            </a:r>
            <a:r>
              <a:rPr lang="en-US" dirty="0" smtClean="0"/>
              <a:t>DF small format block maps. </a:t>
            </a:r>
            <a:r>
              <a:rPr lang="en-US" sz="1200" kern="1200" dirty="0" smtClean="0">
                <a:solidFill>
                  <a:schemeClr val="tx1"/>
                </a:solidFill>
                <a:effectLst/>
                <a:latin typeface="+mn-lt"/>
                <a:ea typeface="+mn-ea"/>
                <a:cs typeface="+mn-cs"/>
              </a:rPr>
              <a:t>Slide 9 of this presentation discusses the extraction of this file. Because this file contains Title 13 materials, protect the DVD, this file and any printed PDF small format block maps according to the instructions outlined in the </a:t>
            </a:r>
            <a:r>
              <a:rPr lang="en-US" sz="1200" i="1" kern="1200" dirty="0" smtClean="0">
                <a:solidFill>
                  <a:schemeClr val="tx1"/>
                </a:solidFill>
                <a:effectLst/>
                <a:latin typeface="+mn-lt"/>
                <a:ea typeface="+mn-ea"/>
                <a:cs typeface="+mn-cs"/>
              </a:rPr>
              <a:t>Confidentiality and Security Guidelines</a:t>
            </a:r>
            <a:r>
              <a:rPr lang="en-US" sz="1200" i="0" kern="1200" baseline="0" dirty="0" smtClean="0">
                <a:solidFill>
                  <a:schemeClr val="tx1"/>
                </a:solidFill>
                <a:effectLst/>
                <a:latin typeface="+mn-lt"/>
                <a:ea typeface="+mn-ea"/>
                <a:cs typeface="+mn-cs"/>
              </a:rPr>
              <a:t> </a:t>
            </a:r>
            <a:r>
              <a:rPr lang="en-US" baseline="0" dirty="0" smtClean="0"/>
              <a:t>included as Appendix A of the Respondent Guide and mailed as part of the LUCA invitation materials.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“shape” folder</a:t>
            </a:r>
            <a:r>
              <a:rPr lang="en-US" baseline="0" dirty="0" smtClean="0"/>
              <a:t> </a:t>
            </a:r>
            <a:r>
              <a:rPr lang="en-US" dirty="0" smtClean="0"/>
              <a:t>contains </a:t>
            </a:r>
            <a:r>
              <a:rPr lang="en-US" i="1" dirty="0" smtClean="0"/>
              <a:t>2020LUCA_&lt;</a:t>
            </a:r>
            <a:r>
              <a:rPr lang="en-US" i="1" dirty="0" err="1" smtClean="0"/>
              <a:t>EntityID</a:t>
            </a:r>
            <a:r>
              <a:rPr lang="en-US" i="1" dirty="0" smtClean="0"/>
              <a:t>&gt;_DISK1of2.exe</a:t>
            </a:r>
            <a:r>
              <a:rPr lang="en-US" i="1" baseline="0" dirty="0" smtClean="0"/>
              <a:t> </a:t>
            </a:r>
            <a:r>
              <a:rPr lang="en-US" baseline="0" dirty="0" smtClean="0"/>
              <a:t>that includes the digital version of the Title </a:t>
            </a:r>
            <a:r>
              <a:rPr lang="en-US" dirty="0" smtClean="0"/>
              <a:t>13 Address List.</a:t>
            </a:r>
            <a:r>
              <a:rPr lang="en-US" baseline="0" dirty="0" smtClean="0"/>
              <a:t> </a:t>
            </a:r>
            <a:r>
              <a:rPr lang="en-US" sz="1200" kern="1200" dirty="0" smtClean="0">
                <a:solidFill>
                  <a:schemeClr val="tx1"/>
                </a:solidFill>
                <a:effectLst/>
                <a:latin typeface="+mn-lt"/>
                <a:ea typeface="+mn-ea"/>
                <a:cs typeface="+mn-cs"/>
              </a:rPr>
              <a:t>Slide 7 of this presentation discusses the extraction of this file.</a:t>
            </a:r>
            <a:endParaRPr lang="en-US" b="1" i="1"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22</a:t>
            </a:fld>
            <a:endParaRPr lang="en-US" dirty="0"/>
          </a:p>
        </p:txBody>
      </p:sp>
    </p:spTree>
    <p:extLst>
      <p:ext uri="{BB962C8B-B14F-4D97-AF65-F5344CB8AC3E}">
        <p14:creationId xmlns:p14="http://schemas.microsoft.com/office/powerpoint/2010/main" val="3589851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GUPS</a:t>
            </a:r>
            <a:r>
              <a:rPr lang="en-US" baseline="0" dirty="0" smtClean="0"/>
              <a:t> installation </a:t>
            </a:r>
            <a:r>
              <a:rPr lang="en-US" dirty="0" smtClean="0"/>
              <a:t>DVD included for Digital/Digital</a:t>
            </a:r>
            <a:r>
              <a:rPr lang="en-US" baseline="0" dirty="0" smtClean="0"/>
              <a:t> participants </a:t>
            </a:r>
            <a:r>
              <a:rPr lang="en-US" dirty="0" smtClean="0"/>
              <a:t>self installs upon insertion of DVD into your computers</a:t>
            </a:r>
            <a:r>
              <a:rPr lang="en-US" baseline="0" dirty="0" smtClean="0"/>
              <a:t> CD/DVD drive.  Digital/Digital participants can disregard this DVD unless they decide to use GUPS instead of their own GIS.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DVD with Title 13 data </a:t>
            </a:r>
            <a:r>
              <a:rPr lang="en-US" baseline="0" dirty="0" smtClean="0"/>
              <a:t>contains a </a:t>
            </a:r>
            <a:r>
              <a:rPr lang="en-US" dirty="0" smtClean="0"/>
              <a:t>“shape” folder</a:t>
            </a:r>
            <a:r>
              <a:rPr lang="en-US" baseline="0" dirty="0" smtClean="0"/>
              <a:t> with </a:t>
            </a:r>
            <a:r>
              <a:rPr lang="en-US" i="1" dirty="0" smtClean="0"/>
              <a:t>2020LUCA_&lt;</a:t>
            </a:r>
            <a:r>
              <a:rPr lang="en-US" i="1" dirty="0" err="1" smtClean="0"/>
              <a:t>EntityID</a:t>
            </a:r>
            <a:r>
              <a:rPr lang="en-US" i="1" dirty="0" smtClean="0"/>
              <a:t>&gt;_DISK1of2.exe</a:t>
            </a:r>
            <a:r>
              <a:rPr lang="en-US" i="1" baseline="0" dirty="0" smtClean="0"/>
              <a:t> </a:t>
            </a:r>
            <a:r>
              <a:rPr lang="en-US" baseline="0" dirty="0" smtClean="0"/>
              <a:t>that includes the digital version of the Title </a:t>
            </a:r>
            <a:r>
              <a:rPr lang="en-US" dirty="0" smtClean="0"/>
              <a:t>13 Address List.</a:t>
            </a:r>
            <a:r>
              <a:rPr lang="en-US" baseline="0" dirty="0" smtClean="0"/>
              <a:t> </a:t>
            </a:r>
            <a:r>
              <a:rPr lang="en-US" sz="1200" kern="1200" dirty="0" smtClean="0">
                <a:solidFill>
                  <a:schemeClr val="tx1"/>
                </a:solidFill>
                <a:effectLst/>
                <a:latin typeface="+mn-lt"/>
                <a:ea typeface="+mn-ea"/>
                <a:cs typeface="+mn-cs"/>
              </a:rPr>
              <a:t>Slide 7 of this presentation discusses the extraction of this file.</a:t>
            </a:r>
            <a:r>
              <a:rPr lang="en-US" baseline="0" dirty="0" smtClean="0"/>
              <a:t>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lvl="0"/>
            <a:r>
              <a:rPr lang="en-US" dirty="0" smtClean="0"/>
              <a:t>The DVD with non-Title 13 data contains information in the root directory</a:t>
            </a:r>
            <a:r>
              <a:rPr lang="en-US" baseline="0" dirty="0" smtClean="0"/>
              <a:t> and within a “shape”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root</a:t>
            </a:r>
            <a:r>
              <a:rPr lang="en-US" baseline="0" dirty="0" smtClean="0"/>
              <a:t> directory of the DVD contains five 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2020LUCA_digital_respondent_guide.pdf</a:t>
            </a:r>
            <a:r>
              <a:rPr lang="en-US" baseline="0" dirty="0" smtClean="0"/>
              <a:t> is the pdf version of the respondent guide for digital address list participants and is included for GUPS participants in case they decide to switch product preferences and use their own GIS for their LUCA work. This guide also contains important LUCA information not detailed in the GUPS guide.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2020LUCA_GUPS_respondent guide.pdf </a:t>
            </a:r>
            <a:r>
              <a:rPr lang="en-US" baseline="0" dirty="0" smtClean="0"/>
              <a:t>is the pdf version of the respondent guide for GUPS participants and is included for Digital/Digital participants in case they decide to switch product preferences and use GUPS for their LUCA work.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2020LUCA_header_file.txt </a:t>
            </a:r>
            <a:r>
              <a:rPr lang="en-US" baseline="0" dirty="0" smtClean="0"/>
              <a:t>is a template participants may use to import their local address list into the Census Bureau’s address list layout.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LUCA20_inventory.pdf</a:t>
            </a:r>
            <a:r>
              <a:rPr lang="en-US" baseline="0" dirty="0" smtClean="0"/>
              <a:t> is a digital inventory form to use when providing your submission to the Census Bureau.  The final presentation on submission discusses how to send in this form.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Readmefirst6.txt </a:t>
            </a:r>
            <a:r>
              <a:rPr lang="en-US" sz="1200" kern="1200" dirty="0" smtClean="0">
                <a:solidFill>
                  <a:schemeClr val="tx1"/>
                </a:solidFill>
                <a:effectLst/>
                <a:latin typeface="+mn-lt"/>
                <a:ea typeface="+mn-ea"/>
                <a:cs typeface="+mn-cs"/>
              </a:rPr>
              <a:t>includes specific instructions for this product preference.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“shape” folder</a:t>
            </a:r>
            <a:r>
              <a:rPr lang="en-US" baseline="0" dirty="0" smtClean="0"/>
              <a:t> </a:t>
            </a:r>
            <a:r>
              <a:rPr lang="en-US" dirty="0" smtClean="0"/>
              <a:t>contains </a:t>
            </a:r>
            <a:r>
              <a:rPr lang="en-US" i="1" dirty="0" smtClean="0"/>
              <a:t>2020LUCA_&lt;</a:t>
            </a:r>
            <a:r>
              <a:rPr lang="en-US" i="1" dirty="0" err="1" smtClean="0"/>
              <a:t>EntityID</a:t>
            </a:r>
            <a:r>
              <a:rPr lang="en-US" i="1" dirty="0" smtClean="0"/>
              <a:t>&gt;_DISK2of2.exe</a:t>
            </a:r>
            <a:r>
              <a:rPr lang="en-US" i="1" baseline="0" dirty="0" smtClean="0"/>
              <a:t> </a:t>
            </a:r>
            <a:r>
              <a:rPr lang="en-US" baseline="0" dirty="0" smtClean="0"/>
              <a:t>that includes the non-Title </a:t>
            </a:r>
            <a:r>
              <a:rPr lang="en-US" dirty="0" smtClean="0"/>
              <a:t>13 Address Count List and all th</a:t>
            </a:r>
            <a:r>
              <a:rPr lang="en-US" baseline="0" dirty="0" smtClean="0"/>
              <a:t>e appropriate state and county TIGER Partnership </a:t>
            </a:r>
            <a:r>
              <a:rPr lang="en-US" baseline="0" dirty="0" err="1" smtClean="0"/>
              <a:t>shapefiles</a:t>
            </a:r>
            <a:r>
              <a:rPr lang="en-US" baseline="0" dirty="0" smtClean="0"/>
              <a:t> for the entity</a:t>
            </a:r>
            <a:r>
              <a:rPr lang="en-US" dirty="0" smtClean="0"/>
              <a:t>.</a:t>
            </a:r>
            <a:r>
              <a:rPr lang="en-US" baseline="0" dirty="0" smtClean="0"/>
              <a:t> </a:t>
            </a:r>
            <a:r>
              <a:rPr lang="en-US" sz="1200" kern="1200" dirty="0" smtClean="0">
                <a:solidFill>
                  <a:schemeClr val="tx1"/>
                </a:solidFill>
                <a:effectLst/>
                <a:latin typeface="+mn-lt"/>
                <a:ea typeface="+mn-ea"/>
                <a:cs typeface="+mn-cs"/>
              </a:rPr>
              <a:t>Slide 11 of this presentation discusses the extraction of this file.</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23</a:t>
            </a:fld>
            <a:endParaRPr lang="en-US" dirty="0"/>
          </a:p>
        </p:txBody>
      </p:sp>
    </p:spTree>
    <p:extLst>
      <p:ext uri="{BB962C8B-B14F-4D97-AF65-F5344CB8AC3E}">
        <p14:creationId xmlns:p14="http://schemas.microsoft.com/office/powerpoint/2010/main" val="2133593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With the conclusion of the DVDs content and layout section, it is very important to review how to get started with the digital address and maps materials.  Digital address materials participants must follow the exact procedures described in this presentation and in the Respondent Guide for opening the .csv files.  These steps are critical. Improper opening of the .csv corrupts the data content of the digital address list.  Opening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is less complicated, but examples of opening the files using </a:t>
            </a:r>
            <a:r>
              <a:rPr lang="en-US" sz="1200" kern="1200" dirty="0" err="1" smtClean="0">
                <a:solidFill>
                  <a:schemeClr val="tx1"/>
                </a:solidFill>
                <a:effectLst/>
                <a:latin typeface="+mn-lt"/>
                <a:ea typeface="+mn-ea"/>
                <a:cs typeface="+mn-cs"/>
              </a:rPr>
              <a:t>Esri’s</a:t>
            </a:r>
            <a:r>
              <a:rPr lang="en-US" sz="1200" kern="1200" dirty="0" smtClean="0">
                <a:solidFill>
                  <a:schemeClr val="tx1"/>
                </a:solidFill>
                <a:effectLst/>
                <a:latin typeface="+mn-lt"/>
                <a:ea typeface="+mn-ea"/>
                <a:cs typeface="+mn-cs"/>
              </a:rPr>
              <a:t> ArcGIS software are included.</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24</a:t>
            </a:fld>
            <a:endParaRPr lang="en-US" dirty="0"/>
          </a:p>
        </p:txBody>
      </p:sp>
    </p:spTree>
    <p:extLst>
      <p:ext uri="{BB962C8B-B14F-4D97-AF65-F5344CB8AC3E}">
        <p14:creationId xmlns:p14="http://schemas.microsoft.com/office/powerpoint/2010/main" val="3408793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It is important to open the .csv files in a particular manner so the field structure is preserved and data content is not corrupted.  The next three slides of information were created using Excel 2016.  Because software versions and vintages may display information differently, please keep this in mind while viewing these examples.  </a:t>
            </a:r>
          </a:p>
          <a:p>
            <a:pPr lvl="0"/>
            <a:endParaRPr lang="en-US" sz="1200" kern="1200" baseline="0" dirty="0" smtClean="0">
              <a:solidFill>
                <a:schemeClr val="tx1"/>
              </a:solidFill>
              <a:effectLst/>
              <a:latin typeface="+mn-lt"/>
              <a:ea typeface="+mn-ea"/>
              <a:cs typeface="+mn-cs"/>
            </a:endParaRPr>
          </a:p>
          <a:p>
            <a:pPr lvl="0"/>
            <a:r>
              <a:rPr lang="en-US" baseline="0" dirty="0" smtClean="0"/>
              <a:t>After launching Microsoft Excel, open a blank workbook.  Choose from the </a:t>
            </a:r>
            <a:r>
              <a:rPr lang="en-US" i="1" baseline="0" dirty="0" smtClean="0"/>
              <a:t>Data </a:t>
            </a:r>
            <a:r>
              <a:rPr lang="en-US" baseline="0" dirty="0" smtClean="0"/>
              <a:t>menu to </a:t>
            </a:r>
            <a:r>
              <a:rPr lang="en-US" i="1" baseline="0" dirty="0" smtClean="0"/>
              <a:t>Get External Data </a:t>
            </a:r>
            <a:r>
              <a:rPr lang="en-US" baseline="0" dirty="0" smtClean="0"/>
              <a:t>from </a:t>
            </a:r>
            <a:r>
              <a:rPr lang="en-US" i="1" baseline="0" dirty="0" smtClean="0"/>
              <a:t>Text</a:t>
            </a:r>
            <a:r>
              <a:rPr lang="en-US" baseline="0" dirty="0" smtClean="0"/>
              <a:t>. </a:t>
            </a:r>
            <a:endParaRPr lang="en-US" i="1"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9073-4934-4A18-B03D-7FA2DABDE59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9462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Navigate to the “2020LUCA” folder on your local system, choose the .csv you wish to open, and then choose </a:t>
            </a:r>
            <a:r>
              <a:rPr lang="en-US" i="1" baseline="0" dirty="0" smtClean="0"/>
              <a:t>Import</a:t>
            </a:r>
            <a:r>
              <a:rPr lang="en-US" baseline="0" dirty="0" smtClean="0"/>
              <a:t>.  </a:t>
            </a:r>
            <a:endParaRPr lang="en-US" i="1"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9073-4934-4A18-B03D-7FA2DABDE59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1867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Follow the Import Wizard by selecting the following choices: </a:t>
            </a:r>
          </a:p>
          <a:p>
            <a:pPr marL="0" lvl="0" indent="0">
              <a:buFontTx/>
              <a:buNone/>
            </a:pPr>
            <a:r>
              <a:rPr lang="en-US" baseline="0" dirty="0" smtClean="0"/>
              <a:t>Original data type = </a:t>
            </a:r>
            <a:r>
              <a:rPr lang="en-US" i="1" baseline="0" dirty="0" smtClean="0"/>
              <a:t>Delimited</a:t>
            </a:r>
            <a:r>
              <a:rPr lang="en-US" baseline="0" dirty="0" smtClean="0"/>
              <a:t> and choose </a:t>
            </a:r>
            <a:r>
              <a:rPr lang="en-US" i="1" baseline="0" dirty="0" smtClean="0"/>
              <a:t>Next</a:t>
            </a:r>
          </a:p>
          <a:p>
            <a:pPr marL="0" lvl="0" indent="0">
              <a:buFontTx/>
              <a:buNone/>
            </a:pPr>
            <a:endParaRPr lang="en-US" baseline="0" dirty="0" smtClean="0"/>
          </a:p>
          <a:p>
            <a:pPr marL="0" lvl="0" indent="0">
              <a:buFontTx/>
              <a:buNone/>
            </a:pPr>
            <a:r>
              <a:rPr lang="en-US" baseline="0" dirty="0" smtClean="0"/>
              <a:t>Change Delimiter from Tab to </a:t>
            </a:r>
            <a:r>
              <a:rPr lang="en-US" i="1" baseline="0" dirty="0" smtClean="0"/>
              <a:t>Comma</a:t>
            </a:r>
            <a:r>
              <a:rPr lang="en-US" baseline="0" dirty="0" smtClean="0"/>
              <a:t> and choose </a:t>
            </a:r>
            <a:r>
              <a:rPr lang="en-US" i="1" baseline="0" dirty="0" smtClean="0"/>
              <a:t>Next</a:t>
            </a:r>
          </a:p>
          <a:p>
            <a:pPr marL="0" lvl="0" indent="0">
              <a:buFontTx/>
              <a:buNone/>
            </a:pPr>
            <a:endParaRPr lang="en-US" baseline="0" dirty="0" smtClean="0"/>
          </a:p>
          <a:p>
            <a:pPr marL="0" lvl="0" indent="0">
              <a:buFontTx/>
              <a:buNone/>
            </a:pPr>
            <a:r>
              <a:rPr lang="en-US" baseline="0" dirty="0" smtClean="0"/>
              <a:t>Select all of the fields in the Data preview window and change the data format to </a:t>
            </a:r>
            <a:r>
              <a:rPr lang="en-US" i="1" baseline="0" dirty="0" smtClean="0"/>
              <a:t>Text</a:t>
            </a:r>
            <a:r>
              <a:rPr lang="en-US" baseline="0" dirty="0" smtClean="0"/>
              <a:t>, and choose </a:t>
            </a:r>
            <a:r>
              <a:rPr lang="en-US" i="1" baseline="0" dirty="0" smtClean="0"/>
              <a:t>Finish </a:t>
            </a:r>
            <a:r>
              <a:rPr lang="en-US" i="0" baseline="0" dirty="0" smtClean="0"/>
              <a:t> (Setting the fields to </a:t>
            </a:r>
            <a:r>
              <a:rPr lang="en-US" i="1" baseline="0" dirty="0" smtClean="0"/>
              <a:t>Text</a:t>
            </a:r>
            <a:r>
              <a:rPr lang="en-US" i="0" baseline="0" dirty="0" smtClean="0"/>
              <a:t> preserves the leading zeros in the value fields)</a:t>
            </a:r>
          </a:p>
          <a:p>
            <a:pPr lvl="0"/>
            <a:endParaRPr lang="en-US" i="0" baseline="0" dirty="0" smtClean="0"/>
          </a:p>
          <a:p>
            <a:pPr lvl="0"/>
            <a:r>
              <a:rPr lang="en-US" i="0" baseline="0" dirty="0" smtClean="0"/>
              <a:t>For the </a:t>
            </a:r>
            <a:r>
              <a:rPr lang="en-US" i="1" baseline="0" dirty="0" smtClean="0"/>
              <a:t>Import Data window, </a:t>
            </a:r>
            <a:r>
              <a:rPr lang="en-US" i="0" baseline="0" dirty="0" smtClean="0"/>
              <a:t>participants may choose “</a:t>
            </a:r>
            <a:r>
              <a:rPr lang="en-US" i="1" baseline="0" dirty="0" smtClean="0"/>
              <a:t>New worksheet” </a:t>
            </a:r>
            <a:r>
              <a:rPr lang="en-US" i="0" baseline="0" dirty="0" smtClean="0"/>
              <a:t>to have the information imported into a blank new worksheet.  If they choose</a:t>
            </a:r>
            <a:r>
              <a:rPr lang="en-US" i="1" baseline="0" dirty="0" smtClean="0"/>
              <a:t> “Existing worksheet”, </a:t>
            </a:r>
            <a:r>
              <a:rPr lang="en-US" i="0" baseline="0" dirty="0" smtClean="0"/>
              <a:t>make sure the field beneath is set to the upper left cell, </a:t>
            </a:r>
            <a:r>
              <a:rPr lang="en-US" i="1" baseline="0" dirty="0" smtClean="0"/>
              <a:t>=$A$1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9073-4934-4A18-B03D-7FA2DABDE59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5040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Census Bureau uses </a:t>
            </a:r>
            <a:r>
              <a:rPr lang="en-US" sz="1200" kern="1200" dirty="0" err="1" smtClean="0">
                <a:solidFill>
                  <a:schemeClr val="tx1"/>
                </a:solidFill>
                <a:effectLst/>
                <a:latin typeface="+mn-lt"/>
                <a:ea typeface="+mn-ea"/>
                <a:cs typeface="+mn-cs"/>
              </a:rPr>
              <a:t>Esri’s</a:t>
            </a:r>
            <a:r>
              <a:rPr lang="en-US" sz="1200" kern="1200" dirty="0" smtClean="0">
                <a:solidFill>
                  <a:schemeClr val="tx1"/>
                </a:solidFill>
                <a:effectLst/>
                <a:latin typeface="+mn-lt"/>
                <a:ea typeface="+mn-ea"/>
                <a:cs typeface="+mn-cs"/>
              </a:rPr>
              <a:t> ArcGIS ArcMap version 10.4.1. Please note different versions of ArcGIS yield different actions and screen visuals. These screenshots provide only one method</a:t>
            </a:r>
            <a:r>
              <a:rPr lang="en-US" sz="1200" kern="1200" baseline="0" dirty="0" smtClean="0">
                <a:solidFill>
                  <a:schemeClr val="tx1"/>
                </a:solidFill>
                <a:effectLst/>
                <a:latin typeface="+mn-lt"/>
                <a:ea typeface="+mn-ea"/>
                <a:cs typeface="+mn-cs"/>
              </a:rPr>
              <a:t> for setting up your digital map materials. </a:t>
            </a:r>
            <a:r>
              <a:rPr lang="en-US" sz="1200" kern="1200" dirty="0" smtClean="0">
                <a:solidFill>
                  <a:schemeClr val="tx1"/>
                </a:solidFill>
                <a:effectLst/>
                <a:latin typeface="+mn-lt"/>
                <a:ea typeface="+mn-ea"/>
                <a:cs typeface="+mn-cs"/>
              </a:rPr>
              <a:t>This presentation does not discuss editing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The “Acceptable Update” presentations discuss editing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i="0" kern="1200" dirty="0" smtClean="0">
                <a:solidFill>
                  <a:schemeClr val="tx1"/>
                </a:solidFill>
                <a:effectLst/>
                <a:latin typeface="+mn-lt"/>
                <a:ea typeface="+mn-ea"/>
                <a:cs typeface="+mn-cs"/>
              </a:rPr>
              <a:t>From the Start Menu or by</a:t>
            </a:r>
            <a:r>
              <a:rPr lang="en-US" sz="1200" i="0" kern="1200" baseline="0" dirty="0" smtClean="0">
                <a:solidFill>
                  <a:schemeClr val="tx1"/>
                </a:solidFill>
                <a:effectLst/>
                <a:latin typeface="+mn-lt"/>
                <a:ea typeface="+mn-ea"/>
                <a:cs typeface="+mn-cs"/>
              </a:rPr>
              <a:t> selecting a shortcut icon on the desktop, launch ArcMap.  A window appears while loading the document.</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28</a:t>
            </a:fld>
            <a:endParaRPr lang="en-US" dirty="0"/>
          </a:p>
        </p:txBody>
      </p:sp>
    </p:spTree>
    <p:extLst>
      <p:ext uri="{BB962C8B-B14F-4D97-AF65-F5344CB8AC3E}">
        <p14:creationId xmlns:p14="http://schemas.microsoft.com/office/powerpoint/2010/main" val="4167200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the “Loading Document” window closes, a blank map document,</a:t>
            </a:r>
            <a:r>
              <a:rPr lang="en-US" baseline="0" dirty="0" smtClean="0"/>
              <a:t> or .</a:t>
            </a:r>
            <a:r>
              <a:rPr lang="en-US" baseline="0" dirty="0" err="1" smtClean="0"/>
              <a:t>mxd</a:t>
            </a:r>
            <a:r>
              <a:rPr lang="en-US" baseline="0" dirty="0" smtClean="0"/>
              <a:t>, will open.  Click the </a:t>
            </a:r>
            <a:r>
              <a:rPr lang="en-US" b="1" i="1" baseline="0" dirty="0" smtClean="0"/>
              <a:t>Add</a:t>
            </a:r>
            <a:r>
              <a:rPr lang="en-US" baseline="0" dirty="0" smtClean="0"/>
              <a:t> button, represented as a plus sign in the ArcMap software as shown in the image on the right side of the screen.</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29</a:t>
            </a:fld>
            <a:endParaRPr lang="en-US" dirty="0"/>
          </a:p>
        </p:txBody>
      </p:sp>
    </p:spTree>
    <p:extLst>
      <p:ext uri="{BB962C8B-B14F-4D97-AF65-F5344CB8AC3E}">
        <p14:creationId xmlns:p14="http://schemas.microsoft.com/office/powerpoint/2010/main" val="2427687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Each of the SIX product preferences listed on this slide receive at least one DVD containing LUCA digital material. While GUPS technically receives their materials by DVD, they do not use the DVDs in the same manner as the other product preference participants on this slide.  They do not have to download the digital data off the DVD because the GUPS installation process details the GUPS participant’s steps for proper installation of the software and digital data.  Please refer to the GUPS presentation for all of the details on this process.  If GUPS participants decide to use their own geographic information system, then they effectively become a Digital/Digital participant and those sections of this presentation apply to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a:t>
            </a:r>
            <a:r>
              <a:rPr lang="en-US" sz="1200" kern="1200" baseline="0" dirty="0" smtClean="0">
                <a:solidFill>
                  <a:schemeClr val="tx1"/>
                </a:solidFill>
                <a:effectLst/>
                <a:latin typeface="+mn-lt"/>
                <a:ea typeface="+mn-ea"/>
                <a:cs typeface="+mn-cs"/>
              </a:rPr>
              <a:t> mentioned in the introduction presentation, t</a:t>
            </a:r>
            <a:r>
              <a:rPr lang="en-US" sz="1200" kern="1200" dirty="0" smtClean="0">
                <a:solidFill>
                  <a:schemeClr val="tx1"/>
                </a:solidFill>
                <a:effectLst/>
                <a:latin typeface="+mn-lt"/>
                <a:ea typeface="+mn-ea"/>
                <a:cs typeface="+mn-cs"/>
              </a:rPr>
              <a:t>he terms in parenthesis are abbreviated names/labels for the product preference selection.  The address list preference is listed first, while the map product preference is listed second.  The presentations for 2020 LUCA use the abbreviated names/labels throughout the 2020 LUCA training workshop series.</a:t>
            </a:r>
          </a:p>
          <a:p>
            <a:pPr lvl="0"/>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3</a:t>
            </a:fld>
            <a:endParaRPr lang="en-US" dirty="0"/>
          </a:p>
        </p:txBody>
      </p:sp>
    </p:spTree>
    <p:extLst>
      <p:ext uri="{BB962C8B-B14F-4D97-AF65-F5344CB8AC3E}">
        <p14:creationId xmlns:p14="http://schemas.microsoft.com/office/powerpoint/2010/main" val="24064963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Browse for your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data, extracted after execution of the 2020LUCA_&lt;</a:t>
            </a:r>
            <a:r>
              <a:rPr lang="en-US" sz="1200" kern="1200" dirty="0" err="1" smtClean="0">
                <a:solidFill>
                  <a:schemeClr val="tx1"/>
                </a:solidFill>
                <a:effectLst/>
                <a:latin typeface="+mn-lt"/>
                <a:ea typeface="+mn-ea"/>
                <a:cs typeface="+mn-cs"/>
              </a:rPr>
              <a:t>EntityID</a:t>
            </a:r>
            <a:r>
              <a:rPr lang="en-US" sz="1200" kern="1200" dirty="0" smtClean="0">
                <a:solidFill>
                  <a:schemeClr val="tx1"/>
                </a:solidFill>
                <a:effectLst/>
                <a:latin typeface="+mn-lt"/>
                <a:ea typeface="+mn-ea"/>
                <a:cs typeface="+mn-cs"/>
              </a:rPr>
              <a:t>&gt;_DISK2of2.exe file. Select the edges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and the tabblock2010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 your jurisdiction and click </a:t>
            </a:r>
            <a:r>
              <a:rPr lang="en-US" sz="1200" b="1" i="1" kern="1200" dirty="0" smtClean="0">
                <a:solidFill>
                  <a:schemeClr val="tx1"/>
                </a:solidFill>
                <a:effectLst/>
                <a:latin typeface="+mn-lt"/>
                <a:ea typeface="+mn-ea"/>
                <a:cs typeface="+mn-cs"/>
              </a:rPr>
              <a:t>Add</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03B9073-4934-4A18-B03D-7FA2DABDE591}" type="slidenum">
              <a:rPr lang="en-US" smtClean="0"/>
              <a:t>30</a:t>
            </a:fld>
            <a:endParaRPr lang="en-US" dirty="0"/>
          </a:p>
        </p:txBody>
      </p:sp>
    </p:spTree>
    <p:extLst>
      <p:ext uri="{BB962C8B-B14F-4D97-AF65-F5344CB8AC3E}">
        <p14:creationId xmlns:p14="http://schemas.microsoft.com/office/powerpoint/2010/main" val="29145111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visual very similar to this image appears after successfully adding the edges and tabblock2010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to the</a:t>
            </a:r>
            <a:r>
              <a:rPr lang="en-US" sz="1200" kern="1200" baseline="0" dirty="0" smtClean="0">
                <a:solidFill>
                  <a:schemeClr val="tx1"/>
                </a:solidFill>
                <a:effectLst/>
                <a:latin typeface="+mn-lt"/>
                <a:ea typeface="+mn-ea"/>
                <a:cs typeface="+mn-cs"/>
              </a:rPr>
              <a:t> blank map document</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31</a:t>
            </a:fld>
            <a:endParaRPr lang="en-US" dirty="0"/>
          </a:p>
        </p:txBody>
      </p:sp>
    </p:spTree>
    <p:extLst>
      <p:ext uri="{BB962C8B-B14F-4D97-AF65-F5344CB8AC3E}">
        <p14:creationId xmlns:p14="http://schemas.microsoft.com/office/powerpoint/2010/main" val="30396483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Ensure the implementation of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Appendix A of the respondent guide.  Ensure Title 13 security precautions are in place prior to installing any of the DVD materials discussed today.  If your jurisdiction cannot meet the digital security requirements, please do not install the data.  Contact the Census Bureau immediately to discuss alternatives</a:t>
            </a:r>
            <a:r>
              <a:rPr lang="en-US" baseline="0" dirty="0" smtClean="0"/>
              <a:t>.</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Upon receipt of the LUCA materials, review the product preference specific “</a:t>
            </a:r>
            <a:r>
              <a:rPr lang="en-US" baseline="0" dirty="0" err="1" smtClean="0"/>
              <a:t>readmefirst</a:t>
            </a:r>
            <a:r>
              <a:rPr lang="en-US" baseline="0" dirty="0" smtClean="0"/>
              <a:t>#” text file included in the root directory of your DVD.  Please plan to review this presentation again and use it in conjunction with the appropriate respondent guide as resources for getting started.  Be on the lookout for a hardcopy </a:t>
            </a:r>
            <a:r>
              <a:rPr lang="en-US" i="1" baseline="0" dirty="0" smtClean="0"/>
              <a:t>2020 LUCA Quick Start Guide </a:t>
            </a:r>
            <a:r>
              <a:rPr lang="en-US" baseline="0" dirty="0" smtClean="0"/>
              <a:t>that accompanies the materials, as it will contain tips on organizing and handling the digital materials.</a:t>
            </a:r>
          </a:p>
        </p:txBody>
      </p:sp>
      <p:sp>
        <p:nvSpPr>
          <p:cNvPr id="4" name="Slide Number Placeholder 3"/>
          <p:cNvSpPr>
            <a:spLocks noGrp="1"/>
          </p:cNvSpPr>
          <p:nvPr>
            <p:ph type="sldNum" sz="quarter" idx="10"/>
          </p:nvPr>
        </p:nvSpPr>
        <p:spPr/>
        <p:txBody>
          <a:bodyPr/>
          <a:lstStyle/>
          <a:p>
            <a:fld id="{603B9073-4934-4A18-B03D-7FA2DABDE591}" type="slidenum">
              <a:rPr lang="en-US" smtClean="0"/>
              <a:t>32</a:t>
            </a:fld>
            <a:endParaRPr lang="en-US" dirty="0"/>
          </a:p>
        </p:txBody>
      </p:sp>
    </p:spTree>
    <p:extLst>
      <p:ext uri="{BB962C8B-B14F-4D97-AF65-F5344CB8AC3E}">
        <p14:creationId xmlns:p14="http://schemas.microsoft.com/office/powerpoint/2010/main" val="32099180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we wrap up the digital materials initial setup presentation, the Census Bureau wants to ensure all participants are aware of the ways to get support and assistance for the 2020 LUCA operation. Please visit the 2020 LUCA Website 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email them at </a:t>
            </a:r>
            <a:r>
              <a:rPr lang="en-US" sz="1200" u="sng" kern="1200" dirty="0" smtClean="0">
                <a:solidFill>
                  <a:schemeClr val="tx1"/>
                </a:solidFill>
                <a:effectLst/>
                <a:latin typeface="+mn-lt"/>
                <a:ea typeface="+mn-ea"/>
                <a:cs typeface="+mn-cs"/>
                <a:hlinkClick r:id="rId3"/>
              </a:rPr>
              <a:t>&lt;GEO.2020.LUCA@census.gov&gt;</a:t>
            </a:r>
            <a:r>
              <a:rPr lang="en-US" sz="1200" kern="1200" dirty="0" smtClean="0">
                <a:solidFill>
                  <a:schemeClr val="tx1"/>
                </a:solidFill>
                <a:effectLst/>
                <a:latin typeface="+mn-lt"/>
                <a:ea typeface="+mn-ea"/>
                <a:cs typeface="+mn-cs"/>
              </a:rPr>
              <a:t>. Also included on this slide is information for our regional office.</a:t>
            </a:r>
            <a:endParaRPr lang="en-US" dirty="0"/>
          </a:p>
        </p:txBody>
      </p:sp>
    </p:spTree>
    <p:extLst>
      <p:ext uri="{BB962C8B-B14F-4D97-AF65-F5344CB8AC3E}">
        <p14:creationId xmlns:p14="http://schemas.microsoft.com/office/powerpoint/2010/main" val="4016363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sz="1200" kern="1200" dirty="0" smtClean="0">
                <a:solidFill>
                  <a:schemeClr val="tx1"/>
                </a:solidFill>
                <a:effectLst/>
                <a:latin typeface="+mn-lt"/>
                <a:ea typeface="+mn-ea"/>
                <a:cs typeface="+mn-cs"/>
              </a:rPr>
              <a:t>For those of you wanting to learn more or using social media, please feel free to ‘connect with us’ through these URLs and social media sites.  Thank you for attending today’s 2020 LUCA Training workshop with the digital materials initial setup as its focus.  This concludes your introduction to the digital materials and it is time to move onto the Review and Update Strategies presentation.</a:t>
            </a: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34</a:t>
            </a:fld>
            <a:endParaRPr lang="en-US" dirty="0"/>
          </a:p>
        </p:txBody>
      </p:sp>
    </p:spTree>
    <p:extLst>
      <p:ext uri="{BB962C8B-B14F-4D97-AF65-F5344CB8AC3E}">
        <p14:creationId xmlns:p14="http://schemas.microsoft.com/office/powerpoint/2010/main" val="2357348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order to prepare for the arrival of the LUCA digital materials, this section of the presentation discusses the DVDs containing the materials, the suggested setup on a local system, extracting the files included on the DVD, and the file naming conventions and some examples.</a:t>
            </a:r>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dirty="0"/>
          </a:p>
        </p:txBody>
      </p:sp>
    </p:spTree>
    <p:extLst>
      <p:ext uri="{BB962C8B-B14F-4D97-AF65-F5344CB8AC3E}">
        <p14:creationId xmlns:p14="http://schemas.microsoft.com/office/powerpoint/2010/main" val="2258163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2020 LUCA, the Census Bureau delivers the LUCA digital materials on DVD.  Due to confidentiality and security requirements of Title 13 data, we cannot make the digital LUCA materials available through download (ftp or internet) or through email.</a:t>
            </a:r>
          </a:p>
          <a:p>
            <a:pPr marL="0" indent="0">
              <a:buFontTx/>
              <a:buNone/>
            </a:pPr>
            <a:endParaRPr lang="en-US" baseline="0" dirty="0" smtClean="0"/>
          </a:p>
          <a:p>
            <a:pPr marL="0" indent="0">
              <a:buFontTx/>
              <a:buNone/>
            </a:pPr>
            <a:r>
              <a:rPr lang="en-US" baseline="0" dirty="0" smtClean="0"/>
              <a:t>For the four product preferences, besides Digital/Digital, that receive digital materials, both the </a:t>
            </a:r>
            <a:r>
              <a:rPr lang="en-US" dirty="0" smtClean="0"/>
              <a:t>Title 13 and non-Title 13 materials are included on one DVD</a:t>
            </a:r>
            <a:r>
              <a:rPr lang="en-US" baseline="0" dirty="0" smtClean="0"/>
              <a:t>.  The DVD of materials has files saved in the root directory, in a “maps” folder, and in a “shape” folder.  Presence of these two folders is dependent on the product preference, meaning all four of the product preferences may not have both folders on their DVD.  </a:t>
            </a:r>
          </a:p>
          <a:p>
            <a:pPr marL="0" indent="0">
              <a:buFontTx/>
              <a:buNone/>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Digital/Digital participants receive three DVDs, one containing the Title 13 data, one containing the non-Title 13 data and the third includes the GUPS installation software. </a:t>
            </a:r>
            <a:r>
              <a:rPr lang="en-US" sz="1200" kern="1200" dirty="0" smtClean="0">
                <a:solidFill>
                  <a:schemeClr val="tx1"/>
                </a:solidFill>
                <a:effectLst/>
                <a:latin typeface="+mn-lt"/>
                <a:ea typeface="+mn-ea"/>
                <a:cs typeface="+mn-cs"/>
              </a:rPr>
              <a:t>The Census Bureau intends to provide the GUPS installation DVD to Digital/Digital participants in case they decide to use GUPS instead of their own geographic information system (GIS)</a:t>
            </a:r>
            <a:r>
              <a:rPr lang="en-US" baseline="0" dirty="0" smtClean="0"/>
              <a:t>. </a:t>
            </a:r>
            <a:r>
              <a:rPr lang="en-US" baseline="0" dirty="0" smtClean="0"/>
              <a:t>The three DVDs have similar layout and content as described for the single DVD participants. More details on the DVD layout and content of each product preference are included in forthcoming slides.</a:t>
            </a:r>
          </a:p>
          <a:p>
            <a:pPr marL="0" indent="0">
              <a:buFontTx/>
              <a:buNone/>
            </a:pPr>
            <a:endParaRPr lang="en-US" baseline="0" dirty="0" smtClean="0"/>
          </a:p>
          <a:p>
            <a:pPr marL="0" indent="0">
              <a:buFontTx/>
              <a:buNone/>
            </a:pPr>
            <a:r>
              <a:rPr lang="en-US" baseline="0" dirty="0" smtClean="0"/>
              <a:t>For reference, the digital Title 13 data includes</a:t>
            </a:r>
            <a:r>
              <a:rPr lang="en-US" dirty="0" smtClean="0"/>
              <a:t> the Census Bureau’s Address List</a:t>
            </a:r>
            <a:r>
              <a:rPr lang="en-US" baseline="0" dirty="0" smtClean="0"/>
              <a:t> </a:t>
            </a:r>
            <a:r>
              <a:rPr lang="en-US" dirty="0" smtClean="0"/>
              <a:t>and PDF small format block maps that contain structure points depicted</a:t>
            </a:r>
            <a:r>
              <a:rPr lang="en-US" baseline="0" dirty="0" smtClean="0"/>
              <a:t> as map spots</a:t>
            </a:r>
            <a:r>
              <a:rPr lang="en-US" dirty="0" smtClean="0"/>
              <a:t>. Participants</a:t>
            </a:r>
            <a:r>
              <a:rPr lang="en-US" baseline="0" dirty="0" smtClean="0"/>
              <a:t> must use the Census provided password i</a:t>
            </a:r>
            <a:r>
              <a:rPr lang="en-US" dirty="0" smtClean="0"/>
              <a:t>n order to gain</a:t>
            </a:r>
            <a:r>
              <a:rPr lang="en-US" baseline="0" dirty="0" smtClean="0"/>
              <a:t> access to these Title 13 materials. </a:t>
            </a:r>
            <a:r>
              <a:rPr lang="en-US" sz="1200" kern="1200" dirty="0" smtClean="0">
                <a:solidFill>
                  <a:schemeClr val="tx1"/>
                </a:solidFill>
                <a:effectLst/>
                <a:latin typeface="+mn-lt"/>
                <a:ea typeface="+mn-ea"/>
                <a:cs typeface="+mn-cs"/>
              </a:rPr>
              <a:t>The password was prepared and shipped under a separate correspondence</a:t>
            </a:r>
            <a:r>
              <a:rPr lang="en-US" baseline="0" dirty="0" smtClean="0"/>
              <a:t>.  P</a:t>
            </a:r>
            <a:r>
              <a:rPr lang="en-US" dirty="0" smtClean="0"/>
              <a:t>articipants must ensure the confidential</a:t>
            </a:r>
            <a:r>
              <a:rPr lang="en-US" baseline="0" dirty="0" smtClean="0"/>
              <a:t> treatment of the DVD and contents included within the DVD in order to comply with Title 13 restrictions.  Use the </a:t>
            </a:r>
            <a:r>
              <a:rPr lang="en-US" i="1" baseline="0" dirty="0" smtClean="0"/>
              <a:t>Confidentiality and Security Guidelines </a:t>
            </a:r>
            <a:r>
              <a:rPr lang="en-US" baseline="0" dirty="0" smtClean="0"/>
              <a:t>for descriptions of the necessary protections.</a:t>
            </a:r>
          </a:p>
          <a:p>
            <a:pPr marL="0" indent="0">
              <a:buFontTx/>
              <a:buNone/>
            </a:pPr>
            <a:endParaRPr lang="en-US" dirty="0" smtClean="0"/>
          </a:p>
          <a:p>
            <a:pPr marL="0" indent="0">
              <a:buFontTx/>
              <a:buNone/>
            </a:pPr>
            <a:r>
              <a:rPr lang="en-US" dirty="0" smtClean="0"/>
              <a:t>The</a:t>
            </a:r>
            <a:r>
              <a:rPr lang="en-US" baseline="0" dirty="0" smtClean="0"/>
              <a:t> digital </a:t>
            </a:r>
            <a:r>
              <a:rPr lang="en-US" dirty="0" smtClean="0"/>
              <a:t>non-Title 13 data includes the Address Count List and the TIGER Partnership </a:t>
            </a:r>
            <a:r>
              <a:rPr lang="en-US" dirty="0" err="1" smtClean="0"/>
              <a:t>shapefiles</a:t>
            </a:r>
            <a:r>
              <a:rPr lang="en-US" dirty="0" smtClean="0"/>
              <a:t>. </a:t>
            </a:r>
            <a:r>
              <a:rPr lang="en-US" baseline="0" dirty="0" smtClean="0"/>
              <a:t>No password is required for accessing this information, as with the Title 13 materials.</a:t>
            </a:r>
            <a:endParaRPr lang="en-US" dirty="0" smtClean="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5</a:t>
            </a:fld>
            <a:endParaRPr lang="en-US" dirty="0"/>
          </a:p>
        </p:txBody>
      </p:sp>
    </p:spTree>
    <p:extLst>
      <p:ext uri="{BB962C8B-B14F-4D97-AF65-F5344CB8AC3E}">
        <p14:creationId xmlns:p14="http://schemas.microsoft.com/office/powerpoint/2010/main" val="983120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Upon receipt of the</a:t>
            </a:r>
            <a:r>
              <a:rPr lang="en-US" baseline="0" dirty="0" smtClean="0"/>
              <a:t> DVDs containing the LUCA digital material if the DVDs are damaged, incomplete, or if the files are corrupted, contact the Geographic Programs Support Desk at 1-844-344-0169 immediately for assistance and potential replacement of DVD.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Census Bureau recommends that you make a copy of each of the files and place them on the hard drive of a computer,</a:t>
            </a:r>
            <a:r>
              <a:rPr lang="en-US" baseline="0" dirty="0" smtClean="0"/>
              <a:t> only after ensuring you can </a:t>
            </a:r>
            <a:r>
              <a:rPr lang="en-US" dirty="0" smtClean="0"/>
              <a:t>adhere to the</a:t>
            </a:r>
            <a:r>
              <a:rPr lang="en-US" baseline="0" dirty="0" smtClean="0"/>
              <a:t> </a:t>
            </a:r>
            <a:r>
              <a:rPr lang="en-US" i="1" baseline="0" dirty="0" smtClean="0"/>
              <a:t>Confidentiality and Security Guidelines</a:t>
            </a:r>
            <a:r>
              <a:rPr lang="en-US" dirty="0" smtClean="0"/>
              <a:t>. Retaining a copy will preserve the original files should you need to look at an original record or require another original copy of the file.</a:t>
            </a:r>
            <a:r>
              <a:rPr lang="en-US"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To keep your work organized, create a new directory/new folder on your hard drive.  We suggest naming it “2020LUCA”.</a:t>
            </a:r>
            <a:r>
              <a:rPr lang="en-US" baseline="0" dirty="0" smtClean="0"/>
              <a:t> C</a:t>
            </a:r>
            <a:r>
              <a:rPr lang="en-US" b="0" baseline="0" dirty="0" smtClean="0"/>
              <a:t>opy</a:t>
            </a:r>
            <a:r>
              <a:rPr lang="en-US" baseline="0" dirty="0" smtClean="0"/>
              <a:t> all of the contents from the DVD into the newly created folder on your local system.  </a:t>
            </a:r>
            <a:r>
              <a:rPr lang="en-US" b="0" baseline="0" dirty="0" smtClean="0"/>
              <a:t>Execute</a:t>
            </a:r>
            <a:r>
              <a:rPr lang="en-US" baseline="0" dirty="0" smtClean="0"/>
              <a:t> the various .exe files, if they are present and </a:t>
            </a:r>
            <a:r>
              <a:rPr lang="en-US" b="0" baseline="0" dirty="0" smtClean="0"/>
              <a:t>review</a:t>
            </a:r>
            <a:r>
              <a:rPr lang="en-US" baseline="0" dirty="0" smtClean="0"/>
              <a:t> the other files included on the DVD that were not part of the .exe files for additional instructions.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kern="1200" dirty="0" smtClean="0">
                <a:solidFill>
                  <a:schemeClr val="tx1"/>
                </a:solidFill>
                <a:effectLst/>
                <a:latin typeface="+mn-lt"/>
                <a:ea typeface="+mn-ea"/>
                <a:cs typeface="+mn-cs"/>
              </a:rPr>
              <a:t>Participants needing assistance with saving, executing, and/or opening the files, should refer to the materials specific Respondent Guide included with the materials for detailed instructions.  Consider the Respondent Guide the source for answering questions regarding the LUCA operation. Call the Geographic Programs Support Desk at the number listed above or send an email the LUCA staff at &lt;</a:t>
            </a:r>
            <a:r>
              <a:rPr lang="en-US" sz="1200" u="none" kern="1200" dirty="0" smtClean="0">
                <a:solidFill>
                  <a:schemeClr val="tx1"/>
                </a:solidFill>
                <a:effectLst/>
                <a:latin typeface="+mn-lt"/>
                <a:ea typeface="+mn-ea"/>
                <a:cs typeface="+mn-cs"/>
                <a:hlinkClick r:id="rId3"/>
              </a:rPr>
              <a:t>GEO.2020.LUCA@census.gov</a:t>
            </a:r>
            <a:r>
              <a:rPr lang="en-US" sz="1200" u="none" kern="1200" dirty="0" smtClean="0">
                <a:solidFill>
                  <a:schemeClr val="tx1"/>
                </a:solidFill>
                <a:effectLst/>
                <a:latin typeface="+mn-lt"/>
                <a:ea typeface="+mn-ea"/>
                <a:cs typeface="+mn-cs"/>
              </a:rPr>
              <a:t>&gt;</a:t>
            </a:r>
            <a:r>
              <a:rPr lang="en-US" sz="1200" u="none" kern="1200" baseline="0" dirty="0" smtClean="0">
                <a:solidFill>
                  <a:schemeClr val="tx1"/>
                </a:solidFill>
                <a:effectLst/>
                <a:latin typeface="+mn-lt"/>
                <a:ea typeface="+mn-ea"/>
                <a:cs typeface="+mn-cs"/>
              </a:rPr>
              <a:t> i</a:t>
            </a:r>
            <a:r>
              <a:rPr lang="en-US" sz="1200" u="none" kern="1200" dirty="0" smtClean="0">
                <a:solidFill>
                  <a:schemeClr val="tx1"/>
                </a:solidFill>
                <a:effectLst/>
                <a:latin typeface="+mn-lt"/>
                <a:ea typeface="+mn-ea"/>
                <a:cs typeface="+mn-cs"/>
              </a:rPr>
              <a:t>f</a:t>
            </a:r>
            <a:r>
              <a:rPr lang="en-US" sz="1200" kern="1200" dirty="0" smtClean="0">
                <a:solidFill>
                  <a:schemeClr val="tx1"/>
                </a:solidFill>
                <a:effectLst/>
                <a:latin typeface="+mn-lt"/>
                <a:ea typeface="+mn-ea"/>
                <a:cs typeface="+mn-cs"/>
              </a:rPr>
              <a:t> questions still exist.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dirty="0"/>
          </a:p>
        </p:txBody>
      </p:sp>
    </p:spTree>
    <p:extLst>
      <p:ext uri="{BB962C8B-B14F-4D97-AF65-F5344CB8AC3E}">
        <p14:creationId xmlns:p14="http://schemas.microsoft.com/office/powerpoint/2010/main" val="54837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training purposes, slides seven through 12 depict product preference specific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examples. The Census Bureau did not include examples of extraction results for every product preference that receives digital material.</a:t>
            </a:r>
          </a:p>
          <a:p>
            <a:pPr marL="0" indent="0">
              <a:buFontTx/>
              <a:buNone/>
            </a:pPr>
            <a:endParaRPr lang="en-US" sz="1200" kern="1200" dirty="0" smtClean="0">
              <a:solidFill>
                <a:schemeClr val="tx1"/>
              </a:solidFill>
              <a:effectLst/>
              <a:latin typeface="+mn-lt"/>
              <a:ea typeface="+mn-ea"/>
              <a:cs typeface="+mn-cs"/>
            </a:endParaRPr>
          </a:p>
          <a:p>
            <a:pPr marL="0" indent="0">
              <a:buFontTx/>
              <a:buNone/>
            </a:pPr>
            <a:r>
              <a:rPr lang="en-US" sz="1200" kern="1200" dirty="0" smtClean="0">
                <a:solidFill>
                  <a:schemeClr val="tx1"/>
                </a:solidFill>
                <a:effectLst/>
                <a:latin typeface="+mn-lt"/>
                <a:ea typeface="+mn-ea"/>
                <a:cs typeface="+mn-cs"/>
              </a:rPr>
              <a:t>Navigate to the 2020LUCA folder on your local system.  The DVD for two of the product preferences </a:t>
            </a:r>
            <a:r>
              <a:rPr lang="en-US" sz="1200" kern="1200" baseline="0" dirty="0" smtClean="0">
                <a:solidFill>
                  <a:schemeClr val="tx1"/>
                </a:solidFill>
                <a:effectLst/>
                <a:latin typeface="+mn-lt"/>
                <a:ea typeface="+mn-ea"/>
                <a:cs typeface="+mn-cs"/>
              </a:rPr>
              <a:t>(Paper/</a:t>
            </a:r>
            <a:r>
              <a:rPr lang="en-US" sz="1200" kern="1200" baseline="0" dirty="0" err="1" smtClean="0">
                <a:solidFill>
                  <a:schemeClr val="tx1"/>
                </a:solidFill>
                <a:effectLst/>
                <a:latin typeface="+mn-lt"/>
                <a:ea typeface="+mn-ea"/>
                <a:cs typeface="+mn-cs"/>
              </a:rPr>
              <a:t>PaperPDF</a:t>
            </a:r>
            <a:r>
              <a:rPr lang="en-US" sz="1200" kern="1200" baseline="0" dirty="0" smtClean="0">
                <a:solidFill>
                  <a:schemeClr val="tx1"/>
                </a:solidFill>
                <a:effectLst/>
                <a:latin typeface="+mn-lt"/>
                <a:ea typeface="+mn-ea"/>
                <a:cs typeface="+mn-cs"/>
              </a:rPr>
              <a:t> and Paper/Digital)</a:t>
            </a:r>
            <a:r>
              <a:rPr lang="en-US" sz="1200" kern="1200" dirty="0" smtClean="0">
                <a:solidFill>
                  <a:schemeClr val="tx1"/>
                </a:solidFill>
                <a:effectLst/>
                <a:latin typeface="+mn-lt"/>
                <a:ea typeface="+mn-ea"/>
                <a:cs typeface="+mn-cs"/>
              </a:rPr>
              <a:t> does</a:t>
            </a:r>
            <a:r>
              <a:rPr lang="en-US" sz="1200" kern="1200" baseline="0" dirty="0" smtClean="0">
                <a:solidFill>
                  <a:schemeClr val="tx1"/>
                </a:solidFill>
                <a:effectLst/>
                <a:latin typeface="+mn-lt"/>
                <a:ea typeface="+mn-ea"/>
                <a:cs typeface="+mn-cs"/>
              </a:rPr>
              <a:t> not include this file because they receive paper address materials. For the other three product preferences (Digital/Paper, Digital/</a:t>
            </a:r>
            <a:r>
              <a:rPr lang="en-US" sz="1200" kern="1200" baseline="0" dirty="0" err="1" smtClean="0">
                <a:solidFill>
                  <a:schemeClr val="tx1"/>
                </a:solidFill>
                <a:effectLst/>
                <a:latin typeface="+mn-lt"/>
                <a:ea typeface="+mn-ea"/>
                <a:cs typeface="+mn-cs"/>
              </a:rPr>
              <a:t>PaperPDF</a:t>
            </a:r>
            <a:r>
              <a:rPr lang="en-US" sz="1200" kern="1200" baseline="0" dirty="0" smtClean="0">
                <a:solidFill>
                  <a:schemeClr val="tx1"/>
                </a:solidFill>
                <a:effectLst/>
                <a:latin typeface="+mn-lt"/>
                <a:ea typeface="+mn-ea"/>
                <a:cs typeface="+mn-cs"/>
              </a:rPr>
              <a:t> and Digital/Digital), </a:t>
            </a:r>
            <a:r>
              <a:rPr lang="en-US" sz="1200" kern="1200" dirty="0" smtClean="0">
                <a:solidFill>
                  <a:schemeClr val="tx1"/>
                </a:solidFill>
                <a:effectLst/>
                <a:latin typeface="+mn-lt"/>
                <a:ea typeface="+mn-ea"/>
                <a:cs typeface="+mn-cs"/>
              </a:rPr>
              <a:t>d</a:t>
            </a:r>
            <a:r>
              <a:rPr lang="en-US" dirty="0" smtClean="0"/>
              <a:t>ouble click on the file</a:t>
            </a:r>
            <a:r>
              <a:rPr lang="en-US" b="0" dirty="0" smtClean="0"/>
              <a:t>, </a:t>
            </a:r>
            <a:r>
              <a:rPr lang="en-US" b="1" dirty="0" smtClean="0"/>
              <a:t>2020LUCA_&lt;</a:t>
            </a:r>
            <a:r>
              <a:rPr lang="en-US" b="1" dirty="0" err="1" smtClean="0"/>
              <a:t>EntityID</a:t>
            </a:r>
            <a:r>
              <a:rPr lang="en-US" b="1" dirty="0" smtClean="0"/>
              <a:t>&gt;_DISK1of2.exe</a:t>
            </a:r>
            <a:r>
              <a:rPr lang="en-US" b="0" dirty="0" smtClean="0"/>
              <a:t>, </a:t>
            </a:r>
            <a:r>
              <a:rPr lang="en-US" dirty="0" smtClean="0"/>
              <a:t>from your copy on the local system to execute the file and extract</a:t>
            </a:r>
            <a:r>
              <a:rPr lang="en-US" baseline="0" dirty="0" smtClean="0"/>
              <a:t> its encrypted contents</a:t>
            </a:r>
            <a:r>
              <a:rPr lang="en-US" dirty="0" smtClean="0"/>
              <a:t>.  A command prompt opens and prompts for a password.</a:t>
            </a:r>
            <a:r>
              <a:rPr lang="en-US" baseline="0" dirty="0" smtClean="0"/>
              <a:t> Enter the password provided by the Census Bureau separately from your LUCA materials. The password is not visible when entering into the command prompt window.  The command prompt window </a:t>
            </a:r>
            <a:r>
              <a:rPr lang="en-US" dirty="0" smtClean="0"/>
              <a:t>shows the progress of the file extraction and closes upon completion.</a:t>
            </a:r>
            <a:r>
              <a:rPr lang="en-US" baseline="0" dirty="0" smtClean="0"/>
              <a:t>  This action has effectively unzipped and unencrypted the Title 13 address list for your jurisdiction.</a:t>
            </a:r>
            <a:endParaRPr lang="en-US" sz="1200" kern="1200" dirty="0" smtClean="0">
              <a:solidFill>
                <a:srgbClr val="FF0000"/>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7</a:t>
            </a:fld>
            <a:endParaRPr lang="en-US" dirty="0"/>
          </a:p>
        </p:txBody>
      </p:sp>
    </p:spTree>
    <p:extLst>
      <p:ext uri="{BB962C8B-B14F-4D97-AF65-F5344CB8AC3E}">
        <p14:creationId xmlns:p14="http://schemas.microsoft.com/office/powerpoint/2010/main" val="3060525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visual represents how the local system would appear for Digital/Digital participants. </a:t>
            </a:r>
            <a:r>
              <a:rPr lang="en-US" sz="1200" kern="1200" baseline="0" dirty="0" smtClean="0">
                <a:solidFill>
                  <a:srgbClr val="FF0000"/>
                </a:solidFill>
                <a:effectLst/>
                <a:latin typeface="+mn-lt"/>
                <a:ea typeface="+mn-ea"/>
                <a:cs typeface="+mn-cs"/>
              </a:rPr>
              <a:t>The important point we are trying to illustrate is the presence of the resulting file, </a:t>
            </a:r>
            <a:r>
              <a:rPr lang="en-US" sz="1200" b="1" kern="1200" dirty="0" smtClean="0">
                <a:solidFill>
                  <a:srgbClr val="FF0000"/>
                </a:solidFill>
                <a:effectLst/>
                <a:latin typeface="+mn-lt"/>
                <a:ea typeface="+mn-ea"/>
                <a:cs typeface="+mn-cs"/>
              </a:rPr>
              <a:t>2020LUCA_&lt;</a:t>
            </a:r>
            <a:r>
              <a:rPr lang="en-US" sz="1200" b="1" kern="1200" dirty="0" err="1" smtClean="0">
                <a:solidFill>
                  <a:srgbClr val="FF0000"/>
                </a:solidFill>
                <a:effectLst/>
                <a:latin typeface="+mn-lt"/>
                <a:ea typeface="+mn-ea"/>
                <a:cs typeface="+mn-cs"/>
              </a:rPr>
              <a:t>EntityID</a:t>
            </a:r>
            <a:r>
              <a:rPr lang="en-US" sz="1200" b="1" kern="1200" dirty="0" smtClean="0">
                <a:solidFill>
                  <a:srgbClr val="FF0000"/>
                </a:solidFill>
                <a:effectLst/>
                <a:latin typeface="+mn-lt"/>
                <a:ea typeface="+mn-ea"/>
                <a:cs typeface="+mn-cs"/>
              </a:rPr>
              <a:t>&gt;_address_list.csv</a:t>
            </a:r>
            <a:r>
              <a:rPr lang="en-US" sz="1200" b="0" kern="1200" dirty="0" smtClean="0">
                <a:solidFill>
                  <a:srgbClr val="FF0000"/>
                </a:solidFill>
                <a:effectLst/>
                <a:latin typeface="+mn-lt"/>
                <a:ea typeface="+mn-ea"/>
                <a:cs typeface="+mn-cs"/>
              </a:rPr>
              <a:t>,</a:t>
            </a:r>
            <a:r>
              <a:rPr lang="en-US" sz="1200" b="0" kern="1200" baseline="0" dirty="0" smtClean="0">
                <a:solidFill>
                  <a:srgbClr val="FF0000"/>
                </a:solidFill>
                <a:effectLst/>
                <a:latin typeface="+mn-lt"/>
                <a:ea typeface="+mn-ea"/>
                <a:cs typeface="+mn-cs"/>
              </a:rPr>
              <a:t> after the execution of the Disk1of2.exe file.</a:t>
            </a:r>
            <a:endParaRPr lang="en-US" sz="1200" kern="1200" dirty="0" smtClean="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FF0000"/>
                </a:solidFill>
                <a:effectLst/>
                <a:latin typeface="+mn-lt"/>
                <a:ea typeface="+mn-ea"/>
                <a:cs typeface="+mn-cs"/>
              </a:rPr>
              <a:t>The file name varies</a:t>
            </a:r>
            <a:r>
              <a:rPr lang="en-US" sz="1200" kern="1200" baseline="0" dirty="0" smtClean="0">
                <a:solidFill>
                  <a:srgbClr val="FF0000"/>
                </a:solidFill>
                <a:effectLst/>
                <a:latin typeface="+mn-lt"/>
                <a:ea typeface="+mn-ea"/>
                <a:cs typeface="+mn-cs"/>
              </a:rPr>
              <a:t> based on the “</a:t>
            </a:r>
            <a:r>
              <a:rPr lang="en-US" sz="1200" kern="1200" dirty="0" err="1" smtClean="0">
                <a:solidFill>
                  <a:srgbClr val="FF0000"/>
                </a:solidFill>
                <a:effectLst/>
                <a:latin typeface="+mn-lt"/>
                <a:ea typeface="+mn-ea"/>
                <a:cs typeface="+mn-cs"/>
              </a:rPr>
              <a:t>EntityID</a:t>
            </a:r>
            <a:r>
              <a:rPr lang="en-US" sz="1200" kern="1200" dirty="0" smtClean="0">
                <a:solidFill>
                  <a:srgbClr val="FF0000"/>
                </a:solidFill>
                <a:effectLst/>
                <a:latin typeface="+mn-lt"/>
                <a:ea typeface="+mn-ea"/>
                <a:cs typeface="+mn-cs"/>
              </a:rPr>
              <a:t>”, which</a:t>
            </a:r>
            <a:r>
              <a:rPr lang="en-US" sz="1200" kern="1200" baseline="0" dirty="0" smtClean="0">
                <a:solidFill>
                  <a:srgbClr val="FF0000"/>
                </a:solidFill>
                <a:effectLst/>
                <a:latin typeface="+mn-lt"/>
                <a:ea typeface="+mn-ea"/>
                <a:cs typeface="+mn-cs"/>
              </a:rPr>
              <a:t> is comprised of a two character, alpha entity type (ST=state, CO=county, PL=Place, MC=minor civil division or MCD) and a variable length, numeric entity ID code. The code varies based on the type of entity.  State code=2 digits, County=5 digits, Place=7 digits, MCD=10 digits.  An upcoming slide discusses the file naming conventions. </a:t>
            </a:r>
            <a:r>
              <a:rPr lang="en-US" sz="1200" kern="1200" dirty="0" smtClean="0">
                <a:solidFill>
                  <a:srgbClr val="FF0000"/>
                </a:solidFill>
                <a:effectLst/>
                <a:latin typeface="+mn-lt"/>
                <a:ea typeface="+mn-ea"/>
                <a:cs typeface="+mn-cs"/>
              </a:rPr>
              <a:t>To properly open the Address List, see section </a:t>
            </a:r>
            <a:r>
              <a:rPr lang="en-US" sz="1200" b="1" kern="1200" dirty="0" smtClean="0">
                <a:solidFill>
                  <a:srgbClr val="FF0000"/>
                </a:solidFill>
                <a:effectLst/>
                <a:latin typeface="+mn-lt"/>
                <a:ea typeface="+mn-ea"/>
                <a:cs typeface="+mn-cs"/>
              </a:rPr>
              <a:t>2.1.5, Converting Comma Delimited Files </a:t>
            </a:r>
            <a:r>
              <a:rPr lang="en-US" sz="1200" b="0" kern="1200" dirty="0" smtClean="0">
                <a:solidFill>
                  <a:srgbClr val="FF0000"/>
                </a:solidFill>
                <a:effectLst/>
                <a:latin typeface="+mn-lt"/>
                <a:ea typeface="+mn-ea"/>
                <a:cs typeface="+mn-cs"/>
              </a:rPr>
              <a:t>of the Respondent Guide</a:t>
            </a:r>
            <a:r>
              <a:rPr lang="en-US" sz="1200" kern="1200" dirty="0" smtClean="0">
                <a:solidFill>
                  <a:schemeClr val="tx1"/>
                </a:solidFill>
                <a:effectLst/>
                <a:latin typeface="+mn-lt"/>
                <a:ea typeface="+mn-ea"/>
                <a:cs typeface="+mn-cs"/>
              </a:rPr>
              <a:t>, to ensure the field contents are preserved</a:t>
            </a:r>
            <a:r>
              <a:rPr lang="en-US" sz="1200" b="0" kern="1200" dirty="0" smtClean="0">
                <a:solidFill>
                  <a:srgbClr val="FF0000"/>
                </a:solidFill>
                <a:effectLst/>
                <a:latin typeface="+mn-lt"/>
                <a:ea typeface="+mn-ea"/>
                <a:cs typeface="+mn-cs"/>
              </a:rPr>
              <a:t>.</a:t>
            </a:r>
            <a:endParaRPr lang="en-US" b="0"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8</a:t>
            </a:fld>
            <a:endParaRPr lang="en-US" dirty="0"/>
          </a:p>
        </p:txBody>
      </p:sp>
    </p:spTree>
    <p:extLst>
      <p:ext uri="{BB962C8B-B14F-4D97-AF65-F5344CB8AC3E}">
        <p14:creationId xmlns:p14="http://schemas.microsoft.com/office/powerpoint/2010/main" val="1718196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kern="1200" dirty="0" smtClean="0">
                <a:solidFill>
                  <a:schemeClr val="tx1"/>
                </a:solidFill>
                <a:effectLst/>
                <a:latin typeface="+mn-lt"/>
                <a:ea typeface="+mn-ea"/>
                <a:cs typeface="+mn-cs"/>
              </a:rPr>
              <a:t>Navigate to the 2020LUCA folder on your local system.  Only</a:t>
            </a:r>
            <a:r>
              <a:rPr lang="en-US" sz="1200" kern="1200" baseline="0" dirty="0" smtClean="0">
                <a:solidFill>
                  <a:schemeClr val="tx1"/>
                </a:solidFill>
                <a:effectLst/>
                <a:latin typeface="+mn-lt"/>
                <a:ea typeface="+mn-ea"/>
                <a:cs typeface="+mn-cs"/>
              </a:rPr>
              <a:t> the </a:t>
            </a:r>
            <a:r>
              <a:rPr lang="en-US" sz="1200" kern="1200" dirty="0" smtClean="0">
                <a:solidFill>
                  <a:schemeClr val="tx1"/>
                </a:solidFill>
                <a:effectLst/>
                <a:latin typeface="+mn-lt"/>
                <a:ea typeface="+mn-ea"/>
                <a:cs typeface="+mn-cs"/>
              </a:rPr>
              <a:t>DVD for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two of the product preferences </a:t>
            </a:r>
            <a:r>
              <a:rPr lang="en-US" sz="1200" kern="1200" baseline="0" dirty="0" smtClean="0">
                <a:solidFill>
                  <a:schemeClr val="tx1"/>
                </a:solidFill>
                <a:effectLst/>
                <a:latin typeface="+mn-lt"/>
                <a:ea typeface="+mn-ea"/>
                <a:cs typeface="+mn-cs"/>
              </a:rPr>
              <a:t>(Paper/</a:t>
            </a:r>
            <a:r>
              <a:rPr lang="en-US" sz="1200" kern="1200" baseline="0" dirty="0" err="1" smtClean="0">
                <a:solidFill>
                  <a:schemeClr val="tx1"/>
                </a:solidFill>
                <a:effectLst/>
                <a:latin typeface="+mn-lt"/>
                <a:ea typeface="+mn-ea"/>
                <a:cs typeface="+mn-cs"/>
              </a:rPr>
              <a:t>PaperPDF</a:t>
            </a:r>
            <a:r>
              <a:rPr lang="en-US" sz="1200" kern="1200" baseline="0" dirty="0" smtClean="0">
                <a:solidFill>
                  <a:schemeClr val="tx1"/>
                </a:solidFill>
                <a:effectLst/>
                <a:latin typeface="+mn-lt"/>
                <a:ea typeface="+mn-ea"/>
                <a:cs typeface="+mn-cs"/>
              </a:rPr>
              <a:t> and Digital/</a:t>
            </a:r>
            <a:r>
              <a:rPr lang="en-US" sz="1200" kern="1200" baseline="0" dirty="0" err="1" smtClean="0">
                <a:solidFill>
                  <a:schemeClr val="tx1"/>
                </a:solidFill>
                <a:effectLst/>
                <a:latin typeface="+mn-lt"/>
                <a:ea typeface="+mn-ea"/>
                <a:cs typeface="+mn-cs"/>
              </a:rPr>
              <a:t>PaperPDF</a:t>
            </a:r>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includes this file. For these two, </a:t>
            </a:r>
            <a:r>
              <a:rPr lang="en-US" sz="1200" kern="1200" dirty="0" smtClean="0">
                <a:solidFill>
                  <a:schemeClr val="tx1"/>
                </a:solidFill>
                <a:effectLst/>
                <a:latin typeface="+mn-lt"/>
                <a:ea typeface="+mn-ea"/>
                <a:cs typeface="+mn-cs"/>
              </a:rPr>
              <a:t>d</a:t>
            </a:r>
            <a:r>
              <a:rPr lang="en-US" dirty="0" smtClean="0"/>
              <a:t>ouble click on the file,</a:t>
            </a:r>
            <a:r>
              <a:rPr lang="en-US" b="1" dirty="0" smtClean="0"/>
              <a:t> Title13_BlockMaps.exe, </a:t>
            </a:r>
            <a:r>
              <a:rPr lang="en-US" dirty="0" smtClean="0"/>
              <a:t>from your copy on the local system to execute the file and extract</a:t>
            </a:r>
            <a:r>
              <a:rPr lang="en-US" baseline="0" dirty="0" smtClean="0"/>
              <a:t> its encrypted contents</a:t>
            </a:r>
            <a:r>
              <a:rPr lang="en-US" dirty="0" smtClean="0"/>
              <a:t>.  A command prompt opens and prompts for a password.</a:t>
            </a:r>
            <a:r>
              <a:rPr lang="en-US" baseline="0" dirty="0" smtClean="0"/>
              <a:t> Enter the password provided by the Census Bureau separately from your LUCA materials and is the same one used to extract the digital address list. The password is not visible when entering into the command prompt window.  The command prompt window </a:t>
            </a:r>
            <a:r>
              <a:rPr lang="en-US" dirty="0" smtClean="0"/>
              <a:t>shows the progress of the file extraction and closes upon completion.</a:t>
            </a:r>
            <a:r>
              <a:rPr lang="en-US" baseline="0" dirty="0" smtClean="0"/>
              <a:t>  This action has effectively unzipped and unencrypted the Title 13 PDF small format block maps for your jurisdiction.</a:t>
            </a:r>
            <a:endParaRPr lang="en-US" sz="1200" kern="1200" dirty="0" smtClean="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rgbClr val="FF0000"/>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9</a:t>
            </a:fld>
            <a:endParaRPr lang="en-US" dirty="0"/>
          </a:p>
        </p:txBody>
      </p:sp>
    </p:spTree>
    <p:extLst>
      <p:ext uri="{BB962C8B-B14F-4D97-AF65-F5344CB8AC3E}">
        <p14:creationId xmlns:p14="http://schemas.microsoft.com/office/powerpoint/2010/main" val="1944289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007426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2.png"/><Relationship Id="rId5" Type="http://schemas.openxmlformats.org/officeDocument/2006/relationships/image" Target="../media/image20.png"/><Relationship Id="rId15" Type="http://schemas.openxmlformats.org/officeDocument/2006/relationships/image" Target="../media/image26.png"/><Relationship Id="rId10" Type="http://schemas.openxmlformats.org/officeDocument/2006/relationships/hyperlink" Target="https://www.census.gov/programs-surveys/acs/" TargetMode="External"/><Relationship Id="rId4" Type="http://schemas.openxmlformats.org/officeDocument/2006/relationships/image" Target="../media/image19.png"/><Relationship Id="rId9" Type="http://schemas.openxmlformats.org/officeDocument/2006/relationships/hyperlink" Target="https://www.census.gov/2020census" TargetMode="External"/><Relationship Id="rId1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7" name="Subtitle 6"/>
          <p:cNvSpPr>
            <a:spLocks noGrp="1"/>
          </p:cNvSpPr>
          <p:nvPr>
            <p:ph type="subTitle" idx="1"/>
          </p:nvPr>
        </p:nvSpPr>
        <p:spPr>
          <a:xfrm>
            <a:off x="1828800" y="5669359"/>
            <a:ext cx="8534400" cy="749525"/>
          </a:xfrm>
        </p:spPr>
        <p:txBody>
          <a:bodyPr/>
          <a:lstStyle/>
          <a:p>
            <a:r>
              <a:rPr lang="en-US" dirty="0" smtClean="0">
                <a:solidFill>
                  <a:srgbClr val="C00000"/>
                </a:solidFill>
              </a:rPr>
              <a:t>Training – Digital Materials Initial Setup Module</a:t>
            </a:r>
            <a:endParaRPr lang="en-US" dirty="0">
              <a:solidFill>
                <a:srgbClr val="C00000"/>
              </a:solidFill>
            </a:endParaRPr>
          </a:p>
        </p:txBody>
      </p:sp>
      <p:sp>
        <p:nvSpPr>
          <p:cNvPr id="2" name="Title 1"/>
          <p:cNvSpPr>
            <a:spLocks noGrp="1"/>
          </p:cNvSpPr>
          <p:nvPr>
            <p:ph type="title"/>
          </p:nvPr>
        </p:nvSpPr>
        <p:spPr>
          <a:xfrm>
            <a:off x="1047302" y="3124201"/>
            <a:ext cx="10097396" cy="2545158"/>
          </a:xfrm>
        </p:spPr>
        <p:txBody>
          <a:bodyPr>
            <a:normAutofit/>
          </a:bodyPr>
          <a:lstStyle/>
          <a:p>
            <a:r>
              <a:rPr lang="en-US" sz="5400" b="1" dirty="0" smtClean="0">
                <a:solidFill>
                  <a:srgbClr val="C00000"/>
                </a:solidFill>
              </a:rPr>
              <a:t>2020 Census</a:t>
            </a:r>
            <a:r>
              <a:rPr lang="en-US" dirty="0" smtClean="0"/>
              <a:t/>
            </a:r>
            <a:br>
              <a:rPr lang="en-US" dirty="0" smtClean="0"/>
            </a:br>
            <a:r>
              <a:rPr lang="en-US" sz="4000" b="1" dirty="0" smtClean="0">
                <a:solidFill>
                  <a:srgbClr val="C00000"/>
                </a:solidFill>
              </a:rPr>
              <a:t>Local Update of Census Addresses </a:t>
            </a:r>
            <a:r>
              <a:rPr lang="en-US" sz="4000" b="1" dirty="0">
                <a:solidFill>
                  <a:srgbClr val="C00000"/>
                </a:solidFill>
              </a:rPr>
              <a:t>Operation (LUCA</a:t>
            </a:r>
            <a:r>
              <a:rPr lang="en-US" sz="4000" b="1" dirty="0" smtClean="0">
                <a:solidFill>
                  <a:srgbClr val="C00000"/>
                </a:solidFill>
              </a:rPr>
              <a:t>)</a:t>
            </a:r>
            <a:endParaRPr lang="en-US" sz="4000" b="1" dirty="0">
              <a:solidFill>
                <a:srgbClr val="C00000"/>
              </a:solidFill>
            </a:endParaRPr>
          </a:p>
        </p:txBody>
      </p:sp>
    </p:spTree>
    <p:extLst>
      <p:ext uri="{BB962C8B-B14F-4D97-AF65-F5344CB8AC3E}">
        <p14:creationId xmlns:p14="http://schemas.microsoft.com/office/powerpoint/2010/main" val="41157110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b="1" dirty="0" smtClean="0">
                <a:solidFill>
                  <a:srgbClr val="C00000"/>
                </a:solidFill>
              </a:rPr>
              <a:t>Title13_BlockMaps.exe – visual</a:t>
            </a:r>
            <a:endParaRPr lang="en-US" b="1" dirty="0">
              <a:solidFill>
                <a:srgbClr val="C00000"/>
              </a:solidFill>
            </a:endParaRPr>
          </a:p>
        </p:txBody>
      </p:sp>
      <p:pic>
        <p:nvPicPr>
          <p:cNvPr id="7" name="Content Placeholder 6" descr="Author uses graphic as visual to illustrate how the .exe files that accompany one of the product preferences appear after being copied from DVD to local machine." title="Windows Explorer visual of .EXE files"/>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52001" y="914400"/>
            <a:ext cx="8022468" cy="182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Content Placeholder 5" descr="Author uses graphic as visual example to illustrate how the files appear after being extracted from the Title13_BlockMaps.exe  on a participants local machine." title="Windows Explorer visual of .EXE extraction results"/>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2895600" y="3060716"/>
            <a:ext cx="8585200" cy="30352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10</a:t>
            </a:fld>
            <a:endParaRPr lang="en-US" dirty="0">
              <a:solidFill>
                <a:schemeClr val="bg1">
                  <a:lumMod val="65000"/>
                </a:schemeClr>
              </a:solidFill>
            </a:endParaRPr>
          </a:p>
        </p:txBody>
      </p:sp>
    </p:spTree>
    <p:extLst>
      <p:ext uri="{BB962C8B-B14F-4D97-AF65-F5344CB8AC3E}">
        <p14:creationId xmlns:p14="http://schemas.microsoft.com/office/powerpoint/2010/main" val="35988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normAutofit fontScale="90000"/>
          </a:bodyPr>
          <a:lstStyle/>
          <a:p>
            <a:r>
              <a:rPr lang="en-US" b="1" dirty="0" smtClean="0">
                <a:solidFill>
                  <a:srgbClr val="C00000"/>
                </a:solidFill>
                <a:latin typeface="Calibri" panose="020F0502020204030204" pitchFamily="34" charset="0"/>
                <a:cs typeface="Times New Roman" panose="02020603050405020304" pitchFamily="18" charset="0"/>
              </a:rPr>
              <a:t>Extracting 2020LUCA_&lt;EntityID&gt;_DISK2of2.exe</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1154502"/>
            <a:ext cx="10953750" cy="5021263"/>
          </a:xfrm>
        </p:spPr>
        <p:txBody>
          <a:bodyPr>
            <a:normAutofit/>
          </a:bodyPr>
          <a:lstStyle/>
          <a:p>
            <a:pPr lvl="0"/>
            <a:r>
              <a:rPr lang="en-US" dirty="0"/>
              <a:t>Navigate to the “2020LUCA” </a:t>
            </a:r>
            <a:r>
              <a:rPr lang="en-US" dirty="0" smtClean="0"/>
              <a:t>folder.</a:t>
            </a:r>
            <a:endParaRPr lang="en-US" dirty="0"/>
          </a:p>
          <a:p>
            <a:pPr lvl="0"/>
            <a:r>
              <a:rPr lang="en-US" dirty="0" smtClean="0"/>
              <a:t>If present, double </a:t>
            </a:r>
            <a:r>
              <a:rPr lang="en-US" dirty="0"/>
              <a:t>click on the file named </a:t>
            </a:r>
            <a:r>
              <a:rPr lang="en-US" dirty="0" smtClean="0"/>
              <a:t>“2020LUCA</a:t>
            </a:r>
            <a:r>
              <a:rPr lang="en-US" dirty="0"/>
              <a:t>_&lt;EntityID&gt;_</a:t>
            </a:r>
            <a:r>
              <a:rPr lang="en-US" dirty="0" smtClean="0"/>
              <a:t>DISK2of2.exe”.</a:t>
            </a:r>
            <a:endParaRPr lang="en-US" dirty="0"/>
          </a:p>
          <a:p>
            <a:r>
              <a:rPr lang="en-US" altLang="en-US" dirty="0">
                <a:latin typeface="Calibri" panose="020F0502020204030204" pitchFamily="34" charset="0"/>
                <a:ea typeface="Calibri" panose="020F0502020204030204" pitchFamily="34" charset="0"/>
                <a:cs typeface="Arial" panose="020B0604020202020204" pitchFamily="34" charset="0"/>
              </a:rPr>
              <a:t>Command prompt </a:t>
            </a:r>
            <a:r>
              <a:rPr lang="en-US" altLang="en-US" dirty="0" smtClean="0">
                <a:latin typeface="Calibri" panose="020F0502020204030204" pitchFamily="34" charset="0"/>
                <a:ea typeface="Calibri" panose="020F0502020204030204" pitchFamily="34" charset="0"/>
                <a:cs typeface="Arial" panose="020B0604020202020204" pitchFamily="34" charset="0"/>
              </a:rPr>
              <a:t>opens and closes upon completion.</a:t>
            </a:r>
            <a:r>
              <a:rPr lang="en-US" dirty="0"/>
              <a:t/>
            </a:r>
            <a:br>
              <a:rPr lang="en-US" dirty="0"/>
            </a:br>
            <a:endParaRPr lang="en-US" dirty="0"/>
          </a:p>
        </p:txBody>
      </p:sp>
      <p:pic>
        <p:nvPicPr>
          <p:cNvPr id="8" name="Picture 1" title="Image of command prompt window associated with 2020 LUCA digital materials disk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6086" y="3428999"/>
            <a:ext cx="6139828" cy="274676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03AE04C5-3085-4F64-BC65-54FE2DBF6EB1}" type="slidenum">
              <a:rPr lang="en-US" smtClean="0"/>
              <a:pPr/>
              <a:t>11</a:t>
            </a:fld>
            <a:endParaRPr lang="en-US" dirty="0"/>
          </a:p>
        </p:txBody>
      </p:sp>
    </p:spTree>
    <p:extLst>
      <p:ext uri="{BB962C8B-B14F-4D97-AF65-F5344CB8AC3E}">
        <p14:creationId xmlns:p14="http://schemas.microsoft.com/office/powerpoint/2010/main" val="17506383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0713" y="0"/>
            <a:ext cx="10972800" cy="1143000"/>
          </a:xfrm>
        </p:spPr>
        <p:txBody>
          <a:bodyPr>
            <a:normAutofit/>
          </a:bodyPr>
          <a:lstStyle/>
          <a:p>
            <a:r>
              <a:rPr lang="en-US" b="1" dirty="0" smtClean="0">
                <a:solidFill>
                  <a:srgbClr val="C00000"/>
                </a:solidFill>
              </a:rPr>
              <a:t>2020LUCA_&lt;</a:t>
            </a:r>
            <a:r>
              <a:rPr lang="en-US" b="1" dirty="0" err="1" smtClean="0">
                <a:solidFill>
                  <a:srgbClr val="C00000"/>
                </a:solidFill>
              </a:rPr>
              <a:t>EntityID</a:t>
            </a:r>
            <a:r>
              <a:rPr lang="en-US" b="1" dirty="0" smtClean="0">
                <a:solidFill>
                  <a:srgbClr val="C00000"/>
                </a:solidFill>
              </a:rPr>
              <a:t>&gt;_DISK2of2.exe – visual</a:t>
            </a:r>
            <a:endParaRPr lang="en-US" b="1" dirty="0">
              <a:solidFill>
                <a:srgbClr val="C00000"/>
              </a:solidFill>
            </a:endParaRPr>
          </a:p>
        </p:txBody>
      </p:sp>
      <p:pic>
        <p:nvPicPr>
          <p:cNvPr id="16" name="Content Placeholder 15" descr="Author uses graphic as visual example to illustrate how the files appear after being extracted from the 2020LUCA_&lt;ENTITYID&gt;_DISK2of2.exe  on a participants local machine." title="Windows Explorer visual of .EXE extraction results"/>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829067" y="3429000"/>
            <a:ext cx="9779686"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Content Placeholder 14" descr="Author uses graphic as visual to illustrate how the .exe files that accompany one of the product preferences appear after being copied from DVD to local machine." title="Windows Explorer visual of .EXE files"/>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823912" y="1066800"/>
            <a:ext cx="9176817" cy="20158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12</a:t>
            </a:fld>
            <a:endParaRPr lang="en-US" dirty="0">
              <a:solidFill>
                <a:schemeClr val="bg1">
                  <a:lumMod val="65000"/>
                </a:schemeClr>
              </a:solidFill>
            </a:endParaRPr>
          </a:p>
        </p:txBody>
      </p:sp>
    </p:spTree>
    <p:extLst>
      <p:ext uri="{BB962C8B-B14F-4D97-AF65-F5344CB8AC3E}">
        <p14:creationId xmlns:p14="http://schemas.microsoft.com/office/powerpoint/2010/main" val="27174543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File naming </a:t>
            </a:r>
            <a:r>
              <a:rPr lang="en-US" b="1" dirty="0">
                <a:solidFill>
                  <a:srgbClr val="C00000"/>
                </a:solidFill>
                <a:latin typeface="Calibri" panose="020F0502020204030204" pitchFamily="34" charset="0"/>
                <a:cs typeface="Times New Roman" panose="02020603050405020304" pitchFamily="18" charset="0"/>
              </a:rPr>
              <a:t>c</a:t>
            </a:r>
            <a:r>
              <a:rPr lang="en-US" b="1" dirty="0" smtClean="0">
                <a:solidFill>
                  <a:srgbClr val="C00000"/>
                </a:solidFill>
                <a:latin typeface="Calibri" panose="020F0502020204030204" pitchFamily="34" charset="0"/>
                <a:cs typeface="Times New Roman" panose="02020603050405020304" pitchFamily="18" charset="0"/>
              </a:rPr>
              <a:t>onvention – digital </a:t>
            </a:r>
            <a:r>
              <a:rPr lang="en-US" b="1" dirty="0">
                <a:solidFill>
                  <a:srgbClr val="C00000"/>
                </a:solidFill>
                <a:latin typeface="Calibri" panose="020F0502020204030204" pitchFamily="34" charset="0"/>
                <a:cs typeface="Times New Roman" panose="02020603050405020304" pitchFamily="18" charset="0"/>
              </a:rPr>
              <a:t>m</a:t>
            </a:r>
            <a:r>
              <a:rPr lang="en-US" b="1" dirty="0" smtClean="0">
                <a:solidFill>
                  <a:srgbClr val="C00000"/>
                </a:solidFill>
                <a:latin typeface="Calibri" panose="020F0502020204030204" pitchFamily="34" charset="0"/>
                <a:cs typeface="Times New Roman" panose="02020603050405020304" pitchFamily="18" charset="0"/>
              </a:rPr>
              <a:t>aterials</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90600"/>
            <a:ext cx="10953750" cy="5021263"/>
          </a:xfrm>
        </p:spPr>
        <p:txBody>
          <a:bodyPr>
            <a:normAutofit/>
          </a:bodyPr>
          <a:lstStyle/>
          <a:p>
            <a:pPr lvl="0"/>
            <a:r>
              <a:rPr lang="en-US" dirty="0" smtClean="0"/>
              <a:t>Address List.</a:t>
            </a:r>
          </a:p>
          <a:p>
            <a:pPr lvl="1">
              <a:buSzPct val="75000"/>
              <a:buFont typeface="Courier New" panose="02070309020205020404" pitchFamily="49" charset="0"/>
              <a:buChar char="o"/>
            </a:pPr>
            <a:r>
              <a:rPr lang="en-US" dirty="0" smtClean="0"/>
              <a:t>2020LUCA_XXyyyyyyyyyy_address_list.csv</a:t>
            </a:r>
          </a:p>
          <a:p>
            <a:pPr lvl="1">
              <a:buSzPct val="75000"/>
              <a:buFont typeface="Courier New" panose="02070309020205020404" pitchFamily="49" charset="0"/>
              <a:buChar char="o"/>
            </a:pPr>
            <a:r>
              <a:rPr lang="en-US" dirty="0"/>
              <a:t>2020LUCA_TRxxxxTAyyyy_address_list.csv</a:t>
            </a:r>
          </a:p>
          <a:p>
            <a:pPr lvl="0"/>
            <a:r>
              <a:rPr lang="en-US" dirty="0" smtClean="0"/>
              <a:t>Address Count List.</a:t>
            </a:r>
          </a:p>
          <a:p>
            <a:pPr lvl="1">
              <a:buSzPct val="75000"/>
              <a:buFont typeface="Courier New" panose="02070309020205020404" pitchFamily="49" charset="0"/>
              <a:buChar char="o"/>
            </a:pPr>
            <a:r>
              <a:rPr lang="en-US" dirty="0" smtClean="0"/>
              <a:t>2020LUCA_XXyyyyyyyyyy_address_countlist.csv</a:t>
            </a:r>
          </a:p>
          <a:p>
            <a:pPr lvl="1">
              <a:buSzPct val="75000"/>
              <a:buFont typeface="Courier New" panose="02070309020205020404" pitchFamily="49" charset="0"/>
              <a:buChar char="o"/>
            </a:pPr>
            <a:r>
              <a:rPr lang="en-US" dirty="0" smtClean="0"/>
              <a:t>2020LUCA_TRxxxxTAyyyy_address_countlist.csv</a:t>
            </a:r>
          </a:p>
          <a:p>
            <a:pPr lvl="0"/>
            <a:r>
              <a:rPr lang="en-US" dirty="0" smtClean="0"/>
              <a:t>TIGER Partnership </a:t>
            </a:r>
            <a:r>
              <a:rPr lang="en-US" dirty="0" err="1" smtClean="0"/>
              <a:t>shapefiles</a:t>
            </a:r>
            <a:r>
              <a:rPr lang="en-US" dirty="0" smtClean="0"/>
              <a:t>.</a:t>
            </a:r>
          </a:p>
          <a:p>
            <a:pPr lvl="1">
              <a:buSzPct val="75000"/>
              <a:buFont typeface="Courier New" panose="02070309020205020404" pitchFamily="49" charset="0"/>
              <a:buChar char="o"/>
            </a:pPr>
            <a:r>
              <a:rPr lang="en-US" dirty="0" smtClean="0"/>
              <a:t>PVS_17_v2_</a:t>
            </a:r>
            <a:r>
              <a:rPr lang="en-US" i="1" dirty="0" smtClean="0"/>
              <a:t>&lt;layername&gt;</a:t>
            </a:r>
            <a:r>
              <a:rPr lang="en-US" dirty="0" smtClean="0"/>
              <a:t>_</a:t>
            </a:r>
            <a:r>
              <a:rPr lang="en-US" dirty="0" err="1" smtClean="0"/>
              <a:t>SSCCC.shp</a:t>
            </a:r>
            <a:endParaRPr lang="en-US" dirty="0" smtClean="0"/>
          </a:p>
          <a:p>
            <a:pPr lvl="1">
              <a:buSzPct val="75000"/>
              <a:buFont typeface="Courier New" panose="02070309020205020404" pitchFamily="49" charset="0"/>
              <a:buChar char="o"/>
            </a:pPr>
            <a:r>
              <a:rPr lang="en-US" dirty="0"/>
              <a:t>PVS_17_v2_</a:t>
            </a:r>
            <a:r>
              <a:rPr lang="en-US" i="1" dirty="0"/>
              <a:t>&lt;</a:t>
            </a:r>
            <a:r>
              <a:rPr lang="en-US" i="1" dirty="0" err="1"/>
              <a:t>layername</a:t>
            </a:r>
            <a:r>
              <a:rPr lang="en-US" i="1" dirty="0"/>
              <a:t>&gt;</a:t>
            </a:r>
            <a:r>
              <a:rPr lang="en-US" dirty="0"/>
              <a:t>_</a:t>
            </a:r>
            <a:r>
              <a:rPr lang="en-US" dirty="0" err="1" smtClean="0"/>
              <a:t>SS.shp</a:t>
            </a:r>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13</a:t>
            </a:fld>
            <a:endParaRPr lang="en-US" dirty="0"/>
          </a:p>
        </p:txBody>
      </p:sp>
    </p:spTree>
    <p:extLst>
      <p:ext uri="{BB962C8B-B14F-4D97-AF65-F5344CB8AC3E}">
        <p14:creationId xmlns:p14="http://schemas.microsoft.com/office/powerpoint/2010/main" val="1698683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File naming </a:t>
            </a:r>
            <a:r>
              <a:rPr lang="en-US" b="1" dirty="0">
                <a:solidFill>
                  <a:srgbClr val="C00000"/>
                </a:solidFill>
                <a:latin typeface="Calibri" panose="020F0502020204030204" pitchFamily="34" charset="0"/>
                <a:cs typeface="Times New Roman" panose="02020603050405020304" pitchFamily="18" charset="0"/>
              </a:rPr>
              <a:t>c</a:t>
            </a:r>
            <a:r>
              <a:rPr lang="en-US" b="1" dirty="0" smtClean="0">
                <a:solidFill>
                  <a:srgbClr val="C00000"/>
                </a:solidFill>
                <a:latin typeface="Calibri" panose="020F0502020204030204" pitchFamily="34" charset="0"/>
                <a:cs typeface="Times New Roman" panose="02020603050405020304" pitchFamily="18" charset="0"/>
              </a:rPr>
              <a:t>onvention – Address List</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90600"/>
            <a:ext cx="10953750" cy="5021263"/>
          </a:xfrm>
        </p:spPr>
        <p:txBody>
          <a:bodyPr>
            <a:normAutofit/>
          </a:bodyPr>
          <a:lstStyle/>
          <a:p>
            <a:r>
              <a:rPr lang="en-US" dirty="0" smtClean="0"/>
              <a:t>2020LUCA_XXyyyyyyyyyy_address_list.csv</a:t>
            </a:r>
          </a:p>
          <a:p>
            <a:pPr lvl="1">
              <a:buSzPct val="75000"/>
              <a:buFont typeface="Courier New" panose="02070309020205020404" pitchFamily="49" charset="0"/>
              <a:buChar char="o"/>
            </a:pPr>
            <a:r>
              <a:rPr lang="en-US" dirty="0" smtClean="0"/>
              <a:t>2020LUCA_ST20_address_list.csv (State of Kansas).</a:t>
            </a:r>
          </a:p>
          <a:p>
            <a:pPr lvl="1">
              <a:buSzPct val="75000"/>
              <a:buFont typeface="Courier New" panose="02070309020205020404" pitchFamily="49" charset="0"/>
              <a:buChar char="o"/>
            </a:pPr>
            <a:r>
              <a:rPr lang="en-US" dirty="0" smtClean="0"/>
              <a:t>2020LUCA_CO20001_address_list.csv (Allen County, KS).</a:t>
            </a:r>
          </a:p>
          <a:p>
            <a:pPr lvl="1">
              <a:buSzPct val="75000"/>
              <a:buFont typeface="Courier New" panose="02070309020205020404" pitchFamily="49" charset="0"/>
              <a:buChar char="o"/>
            </a:pPr>
            <a:r>
              <a:rPr lang="en-US" dirty="0" smtClean="0"/>
              <a:t>2020LUCA_PL2000125_address_list.csv (Abilene city, KS).</a:t>
            </a:r>
          </a:p>
          <a:p>
            <a:pPr lvl="1">
              <a:buSzPct val="75000"/>
              <a:buFont typeface="Courier New" panose="02070309020205020404" pitchFamily="49" charset="0"/>
              <a:buChar char="o"/>
            </a:pPr>
            <a:r>
              <a:rPr lang="en-US" dirty="0" smtClean="0"/>
              <a:t>2020LUCA_MC2000120550_address_list.csv </a:t>
            </a:r>
            <a:r>
              <a:rPr lang="en-US" dirty="0"/>
              <a:t>(Elm </a:t>
            </a:r>
            <a:r>
              <a:rPr lang="en-US" dirty="0" smtClean="0"/>
              <a:t>township, </a:t>
            </a:r>
            <a:r>
              <a:rPr lang="en-US" dirty="0"/>
              <a:t>KS</a:t>
            </a:r>
            <a:r>
              <a:rPr lang="en-US" dirty="0" smtClean="0"/>
              <a:t>).</a:t>
            </a:r>
          </a:p>
          <a:p>
            <a:pPr lvl="1">
              <a:buSzPct val="75000"/>
              <a:buFont typeface="Courier New" panose="02070309020205020404" pitchFamily="49" charset="0"/>
              <a:buChar char="o"/>
            </a:pPr>
            <a:r>
              <a:rPr lang="en-US" dirty="0" smtClean="0"/>
              <a:t>2020LUCA_TR0197TA2980_address_list.csv (Prairie Band of Potawatomi Nation Reservation).</a:t>
            </a:r>
            <a:endParaRPr lang="en-US" dirty="0"/>
          </a:p>
          <a:p>
            <a:pPr lvl="2"/>
            <a:r>
              <a:rPr lang="en-US" dirty="0" smtClean="0"/>
              <a:t>TR0197 </a:t>
            </a:r>
            <a:r>
              <a:rPr lang="en-US" dirty="0"/>
              <a:t>= </a:t>
            </a:r>
            <a:r>
              <a:rPr lang="en-US" dirty="0" smtClean="0"/>
              <a:t>Prairie Band Potawatomi Nation.</a:t>
            </a:r>
            <a:endParaRPr lang="en-US" dirty="0"/>
          </a:p>
          <a:p>
            <a:pPr lvl="2"/>
            <a:r>
              <a:rPr lang="en-US" dirty="0" smtClean="0"/>
              <a:t>TA2980 </a:t>
            </a:r>
            <a:r>
              <a:rPr lang="en-US" dirty="0"/>
              <a:t>= </a:t>
            </a:r>
            <a:r>
              <a:rPr lang="en-US" dirty="0" smtClean="0"/>
              <a:t>Prairie Band of Potawatomi </a:t>
            </a:r>
            <a:r>
              <a:rPr lang="en-US" dirty="0"/>
              <a:t>Nation </a:t>
            </a:r>
            <a:r>
              <a:rPr lang="en-US" dirty="0" smtClean="0"/>
              <a:t>Reservation.</a:t>
            </a:r>
            <a:endParaRPr lang="en-US" dirty="0"/>
          </a:p>
          <a:p>
            <a:pPr lvl="1"/>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14</a:t>
            </a:fld>
            <a:endParaRPr lang="en-US" dirty="0"/>
          </a:p>
        </p:txBody>
      </p:sp>
    </p:spTree>
    <p:extLst>
      <p:ext uri="{BB962C8B-B14F-4D97-AF65-F5344CB8AC3E}">
        <p14:creationId xmlns:p14="http://schemas.microsoft.com/office/powerpoint/2010/main" val="1417395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502"/>
            <a:ext cx="11887200" cy="1143000"/>
          </a:xfrm>
        </p:spPr>
        <p:txBody>
          <a:bodyPr>
            <a:noAutofit/>
          </a:bodyPr>
          <a:lstStyle/>
          <a:p>
            <a:r>
              <a:rPr lang="en-US" b="1" dirty="0" smtClean="0">
                <a:solidFill>
                  <a:srgbClr val="C00000"/>
                </a:solidFill>
                <a:latin typeface="Calibri" panose="020F0502020204030204" pitchFamily="34" charset="0"/>
                <a:cs typeface="Times New Roman" panose="02020603050405020304" pitchFamily="18" charset="0"/>
              </a:rPr>
              <a:t>File naming </a:t>
            </a:r>
            <a:r>
              <a:rPr lang="en-US" b="1" dirty="0">
                <a:solidFill>
                  <a:srgbClr val="C00000"/>
                </a:solidFill>
                <a:latin typeface="Calibri" panose="020F0502020204030204" pitchFamily="34" charset="0"/>
                <a:cs typeface="Times New Roman" panose="02020603050405020304" pitchFamily="18" charset="0"/>
              </a:rPr>
              <a:t>c</a:t>
            </a:r>
            <a:r>
              <a:rPr lang="en-US" b="1" dirty="0" smtClean="0">
                <a:solidFill>
                  <a:srgbClr val="C00000"/>
                </a:solidFill>
                <a:latin typeface="Calibri" panose="020F0502020204030204" pitchFamily="34" charset="0"/>
                <a:cs typeface="Times New Roman" panose="02020603050405020304" pitchFamily="18" charset="0"/>
              </a:rPr>
              <a:t>onvention – Address Count List</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19125" y="990600"/>
            <a:ext cx="10953750" cy="5021263"/>
          </a:xfrm>
        </p:spPr>
        <p:txBody>
          <a:bodyPr>
            <a:normAutofit/>
          </a:bodyPr>
          <a:lstStyle/>
          <a:p>
            <a:pPr lvl="0"/>
            <a:r>
              <a:rPr lang="en-US" dirty="0" smtClean="0"/>
              <a:t>2020LUCA_XXyyyyyyyyyy_address_countlist.csv</a:t>
            </a:r>
          </a:p>
          <a:p>
            <a:pPr lvl="1">
              <a:buSzPct val="75000"/>
              <a:buFont typeface="Courier New" panose="02070309020205020404" pitchFamily="49" charset="0"/>
              <a:buChar char="o"/>
            </a:pPr>
            <a:r>
              <a:rPr lang="en-US" dirty="0" smtClean="0"/>
              <a:t>2020LUCA_ST20_address_countlist.csv (State </a:t>
            </a:r>
            <a:r>
              <a:rPr lang="en-US" dirty="0"/>
              <a:t>of Kansas</a:t>
            </a:r>
            <a:r>
              <a:rPr lang="en-US" dirty="0" smtClean="0"/>
              <a:t>).</a:t>
            </a:r>
            <a:endParaRPr lang="en-US" dirty="0"/>
          </a:p>
          <a:p>
            <a:pPr lvl="1">
              <a:buSzPct val="75000"/>
              <a:buFont typeface="Courier New" panose="02070309020205020404" pitchFamily="49" charset="0"/>
              <a:buChar char="o"/>
            </a:pPr>
            <a:r>
              <a:rPr lang="en-US" dirty="0" smtClean="0"/>
              <a:t>2020LUCA_CO20001_address_countlist.csv </a:t>
            </a:r>
            <a:r>
              <a:rPr lang="en-US" dirty="0"/>
              <a:t>(Allen </a:t>
            </a:r>
            <a:r>
              <a:rPr lang="en-US" dirty="0" smtClean="0"/>
              <a:t>County, </a:t>
            </a:r>
            <a:r>
              <a:rPr lang="en-US" dirty="0"/>
              <a:t>KS</a:t>
            </a:r>
            <a:r>
              <a:rPr lang="en-US" dirty="0" smtClean="0"/>
              <a:t>).</a:t>
            </a:r>
            <a:endParaRPr lang="en-US" dirty="0"/>
          </a:p>
          <a:p>
            <a:pPr lvl="1">
              <a:buSzPct val="75000"/>
              <a:buFont typeface="Courier New" panose="02070309020205020404" pitchFamily="49" charset="0"/>
              <a:buChar char="o"/>
            </a:pPr>
            <a:r>
              <a:rPr lang="en-US" dirty="0" smtClean="0"/>
              <a:t>2020LUCA_PL2000125_address_countlist.csv </a:t>
            </a:r>
            <a:r>
              <a:rPr lang="en-US" dirty="0"/>
              <a:t>(Abilene </a:t>
            </a:r>
            <a:r>
              <a:rPr lang="en-US" dirty="0" smtClean="0"/>
              <a:t>city, </a:t>
            </a:r>
            <a:r>
              <a:rPr lang="en-US" dirty="0"/>
              <a:t>KS</a:t>
            </a:r>
            <a:r>
              <a:rPr lang="en-US" dirty="0" smtClean="0"/>
              <a:t>).</a:t>
            </a:r>
            <a:endParaRPr lang="en-US" dirty="0"/>
          </a:p>
          <a:p>
            <a:pPr lvl="1">
              <a:buSzPct val="75000"/>
              <a:buFont typeface="Courier New" panose="02070309020205020404" pitchFamily="49" charset="0"/>
              <a:buChar char="o"/>
            </a:pPr>
            <a:r>
              <a:rPr lang="en-US" dirty="0" smtClean="0"/>
              <a:t>2020LUCA_MC2000120550_address_countlist.csv (Elm township, </a:t>
            </a:r>
            <a:r>
              <a:rPr lang="en-US" dirty="0"/>
              <a:t>KS</a:t>
            </a:r>
            <a:r>
              <a:rPr lang="en-US" dirty="0" smtClean="0"/>
              <a:t>).</a:t>
            </a:r>
          </a:p>
          <a:p>
            <a:pPr lvl="1">
              <a:buSzPct val="75000"/>
              <a:buFont typeface="Courier New" panose="02070309020205020404" pitchFamily="49" charset="0"/>
              <a:buChar char="o"/>
            </a:pPr>
            <a:r>
              <a:rPr lang="en-US" dirty="0" smtClean="0"/>
              <a:t>2020LUCA_TR0197TA2980_address_countlist.csv </a:t>
            </a:r>
            <a:r>
              <a:rPr lang="en-US" dirty="0"/>
              <a:t>(Prairie Band of Potawatomi Nation Reservation</a:t>
            </a:r>
            <a:r>
              <a:rPr lang="en-US" dirty="0" smtClean="0"/>
              <a:t>).</a:t>
            </a:r>
            <a:endParaRPr lang="en-US" dirty="0"/>
          </a:p>
          <a:p>
            <a:pPr lvl="2"/>
            <a:r>
              <a:rPr lang="en-US" dirty="0"/>
              <a:t>TR0197 = Prairie Band Potawatomi </a:t>
            </a:r>
            <a:r>
              <a:rPr lang="en-US" dirty="0" smtClean="0"/>
              <a:t>Nation.</a:t>
            </a:r>
            <a:endParaRPr lang="en-US" dirty="0"/>
          </a:p>
          <a:p>
            <a:pPr lvl="2"/>
            <a:r>
              <a:rPr lang="en-US" dirty="0"/>
              <a:t>TA2980 = Prairie Band of Potawatomi Nation </a:t>
            </a:r>
            <a:r>
              <a:rPr lang="en-US" dirty="0" smtClean="0"/>
              <a:t>Reservation.</a:t>
            </a:r>
            <a:endParaRPr lang="en-US" dirty="0"/>
          </a:p>
          <a:p>
            <a:pPr lvl="0"/>
            <a:endParaRPr lang="en-US" dirty="0" smtClean="0"/>
          </a:p>
          <a:p>
            <a:pPr lvl="0"/>
            <a:endParaRPr lang="en-US" dirty="0"/>
          </a:p>
        </p:txBody>
      </p:sp>
      <p:sp>
        <p:nvSpPr>
          <p:cNvPr id="5" name="Slide Number Placeholder 4"/>
          <p:cNvSpPr>
            <a:spLocks noGrp="1"/>
          </p:cNvSpPr>
          <p:nvPr>
            <p:ph type="sldNum" sz="quarter" idx="12"/>
          </p:nvPr>
        </p:nvSpPr>
        <p:spPr/>
        <p:txBody>
          <a:bodyPr/>
          <a:lstStyle/>
          <a:p>
            <a:fld id="{03AE04C5-3085-4F64-BC65-54FE2DBF6EB1}" type="slidenum">
              <a:rPr lang="en-US" smtClean="0"/>
              <a:pPr/>
              <a:t>15</a:t>
            </a:fld>
            <a:endParaRPr lang="en-US" dirty="0"/>
          </a:p>
        </p:txBody>
      </p:sp>
    </p:spTree>
    <p:extLst>
      <p:ext uri="{BB962C8B-B14F-4D97-AF65-F5344CB8AC3E}">
        <p14:creationId xmlns:p14="http://schemas.microsoft.com/office/powerpoint/2010/main" val="5975049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11501"/>
            <a:ext cx="10591800" cy="1255681"/>
          </a:xfrm>
        </p:spPr>
        <p:txBody>
          <a:bodyPr>
            <a:noAutofit/>
          </a:bodyPr>
          <a:lstStyle/>
          <a:p>
            <a:r>
              <a:rPr lang="en-US" b="1" dirty="0" smtClean="0">
                <a:solidFill>
                  <a:srgbClr val="C00000"/>
                </a:solidFill>
                <a:cs typeface="Times New Roman" panose="02020603050405020304" pitchFamily="18" charset="0"/>
              </a:rPr>
              <a:t>File naming convention – </a:t>
            </a:r>
            <a:r>
              <a:rPr lang="en-US" sz="4000" b="1" dirty="0" smtClean="0">
                <a:solidFill>
                  <a:srgbClr val="C00000"/>
                </a:solidFill>
                <a:cs typeface="Times New Roman" panose="02020603050405020304" pitchFamily="18" charset="0"/>
              </a:rPr>
              <a:t/>
            </a:r>
            <a:br>
              <a:rPr lang="en-US" sz="4000" b="1" dirty="0" smtClean="0">
                <a:solidFill>
                  <a:srgbClr val="C00000"/>
                </a:solidFill>
                <a:cs typeface="Times New Roman" panose="02020603050405020304" pitchFamily="18" charset="0"/>
              </a:rPr>
            </a:br>
            <a:r>
              <a:rPr lang="en-US" sz="4000" b="1" dirty="0" smtClean="0">
                <a:solidFill>
                  <a:srgbClr val="C00000"/>
                </a:solidFill>
                <a:cs typeface="Times New Roman" panose="02020603050405020304" pitchFamily="18" charset="0"/>
              </a:rPr>
              <a:t>TIGER Partnership </a:t>
            </a:r>
            <a:r>
              <a:rPr lang="en-US" sz="4000" b="1" dirty="0" err="1" smtClean="0">
                <a:solidFill>
                  <a:srgbClr val="C00000"/>
                </a:solidFill>
                <a:cs typeface="Times New Roman" panose="02020603050405020304" pitchFamily="18" charset="0"/>
              </a:rPr>
              <a:t>shapefiles</a:t>
            </a:r>
            <a:endParaRPr lang="en-US" sz="4000"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19125" y="1267183"/>
            <a:ext cx="10953750" cy="5021263"/>
          </a:xfrm>
        </p:spPr>
        <p:txBody>
          <a:bodyPr>
            <a:normAutofit fontScale="92500" lnSpcReduction="10000"/>
          </a:bodyPr>
          <a:lstStyle/>
          <a:p>
            <a:r>
              <a:rPr lang="en-US" dirty="0" smtClean="0"/>
              <a:t>PVS_17_v2</a:t>
            </a:r>
            <a:r>
              <a:rPr lang="en-US" dirty="0"/>
              <a:t>_</a:t>
            </a:r>
            <a:r>
              <a:rPr lang="en-US" i="1" dirty="0"/>
              <a:t>&lt;layername&gt;</a:t>
            </a:r>
            <a:r>
              <a:rPr lang="en-US" dirty="0"/>
              <a:t>_</a:t>
            </a:r>
            <a:r>
              <a:rPr lang="en-US" dirty="0" err="1" smtClean="0"/>
              <a:t>SSCCC.shp</a:t>
            </a:r>
            <a:endParaRPr lang="en-US" dirty="0"/>
          </a:p>
          <a:p>
            <a:pPr lvl="1">
              <a:buSzPct val="75000"/>
              <a:buFont typeface="Courier New" panose="02070309020205020404" pitchFamily="49" charset="0"/>
              <a:buChar char="o"/>
            </a:pPr>
            <a:r>
              <a:rPr lang="en-US" dirty="0" smtClean="0"/>
              <a:t>PVS_17_v2_edges_20001.shp (edges for Allen County, KS).</a:t>
            </a:r>
          </a:p>
          <a:p>
            <a:pPr lvl="1">
              <a:buSzPct val="75000"/>
              <a:buFont typeface="Courier New" panose="02070309020205020404" pitchFamily="49" charset="0"/>
              <a:buChar char="o"/>
            </a:pPr>
            <a:r>
              <a:rPr lang="en-US" dirty="0" smtClean="0"/>
              <a:t>PVS_17_v2_tabblock2010_20001.shp (2010 Census tabulation blocks for Allen County, KS).</a:t>
            </a:r>
          </a:p>
          <a:p>
            <a:pPr lvl="1">
              <a:buSzPct val="75000"/>
              <a:buFont typeface="Courier New" panose="02070309020205020404" pitchFamily="49" charset="0"/>
              <a:buChar char="o"/>
            </a:pPr>
            <a:r>
              <a:rPr lang="en-US" dirty="0" smtClean="0"/>
              <a:t>PVS_17_v2_place_20001.shp (place boundaries for Allen County, KS).</a:t>
            </a:r>
          </a:p>
          <a:p>
            <a:pPr lvl="1">
              <a:buSzPct val="75000"/>
              <a:buFont typeface="Courier New" panose="02070309020205020404" pitchFamily="49" charset="0"/>
              <a:buChar char="o"/>
            </a:pPr>
            <a:r>
              <a:rPr lang="en-US" dirty="0" smtClean="0"/>
              <a:t>And numerous others.</a:t>
            </a:r>
          </a:p>
          <a:p>
            <a:r>
              <a:rPr lang="en-US" dirty="0"/>
              <a:t>PVS_17_v2_</a:t>
            </a:r>
            <a:r>
              <a:rPr lang="en-US" i="1" dirty="0"/>
              <a:t>&lt;</a:t>
            </a:r>
            <a:r>
              <a:rPr lang="en-US" i="1" dirty="0" err="1"/>
              <a:t>layername</a:t>
            </a:r>
            <a:r>
              <a:rPr lang="en-US" i="1" dirty="0"/>
              <a:t>&gt;</a:t>
            </a:r>
            <a:r>
              <a:rPr lang="en-US" dirty="0"/>
              <a:t>_</a:t>
            </a:r>
            <a:r>
              <a:rPr lang="en-US" dirty="0" err="1"/>
              <a:t>SS.shp</a:t>
            </a:r>
            <a:r>
              <a:rPr lang="en-US" dirty="0"/>
              <a:t> </a:t>
            </a:r>
            <a:r>
              <a:rPr lang="en-US" sz="2800" b="1" dirty="0"/>
              <a:t>(for reference and query only</a:t>
            </a:r>
            <a:r>
              <a:rPr lang="en-US" sz="2800" b="1" dirty="0" smtClean="0"/>
              <a:t>).</a:t>
            </a:r>
            <a:endParaRPr lang="en-US" sz="2800" b="1" dirty="0"/>
          </a:p>
          <a:p>
            <a:pPr lvl="1">
              <a:buSzPct val="75000"/>
              <a:buFont typeface="Courier New" panose="02070309020205020404" pitchFamily="49" charset="0"/>
              <a:buChar char="o"/>
            </a:pPr>
            <a:r>
              <a:rPr lang="en-US" dirty="0"/>
              <a:t>PVS_17_v2_state_20.shp </a:t>
            </a:r>
            <a:r>
              <a:rPr lang="en-US" dirty="0" smtClean="0"/>
              <a:t>(Kansas state boundary).</a:t>
            </a:r>
            <a:endParaRPr lang="en-US" dirty="0"/>
          </a:p>
          <a:p>
            <a:pPr lvl="1">
              <a:buSzPct val="75000"/>
              <a:buFont typeface="Courier New" panose="02070309020205020404" pitchFamily="49" charset="0"/>
              <a:buChar char="o"/>
            </a:pPr>
            <a:r>
              <a:rPr lang="en-US" dirty="0"/>
              <a:t>PVS_17_v2_county_20.shp (county boundaries </a:t>
            </a:r>
            <a:r>
              <a:rPr lang="en-US" dirty="0" smtClean="0"/>
              <a:t>within Kansas).</a:t>
            </a:r>
            <a:endParaRPr lang="en-US" dirty="0"/>
          </a:p>
          <a:p>
            <a:pPr lvl="1">
              <a:buSzPct val="75000"/>
              <a:buFont typeface="Courier New" panose="02070309020205020404" pitchFamily="49" charset="0"/>
              <a:buChar char="o"/>
            </a:pPr>
            <a:r>
              <a:rPr lang="en-US" dirty="0"/>
              <a:t>PVS_17_v2_place_20.shp (place boundaries </a:t>
            </a:r>
            <a:r>
              <a:rPr lang="en-US" dirty="0" smtClean="0"/>
              <a:t>within Kansas).</a:t>
            </a:r>
            <a:endParaRPr lang="en-US" dirty="0"/>
          </a:p>
          <a:p>
            <a:pPr lvl="1">
              <a:buSzPct val="75000"/>
              <a:buFont typeface="Courier New" panose="02070309020205020404" pitchFamily="49" charset="0"/>
              <a:buChar char="o"/>
            </a:pPr>
            <a:r>
              <a:rPr lang="en-US" dirty="0"/>
              <a:t>And numerous </a:t>
            </a:r>
            <a:r>
              <a:rPr lang="en-US" dirty="0" smtClean="0"/>
              <a:t>others.</a:t>
            </a:r>
            <a:endParaRPr lang="en-US" dirty="0"/>
          </a:p>
          <a:p>
            <a:pPr lvl="1"/>
            <a:endParaRPr lang="en-US" dirty="0" smtClean="0"/>
          </a:p>
        </p:txBody>
      </p:sp>
      <p:sp>
        <p:nvSpPr>
          <p:cNvPr id="5" name="Slide Number Placeholder 4"/>
          <p:cNvSpPr>
            <a:spLocks noGrp="1"/>
          </p:cNvSpPr>
          <p:nvPr>
            <p:ph type="sldNum" sz="quarter" idx="12"/>
          </p:nvPr>
        </p:nvSpPr>
        <p:spPr/>
        <p:txBody>
          <a:bodyPr/>
          <a:lstStyle/>
          <a:p>
            <a:fld id="{03AE04C5-3085-4F64-BC65-54FE2DBF6EB1}" type="slidenum">
              <a:rPr lang="en-US" smtClean="0"/>
              <a:pPr/>
              <a:t>16</a:t>
            </a:fld>
            <a:endParaRPr lang="en-US" dirty="0"/>
          </a:p>
        </p:txBody>
      </p:sp>
    </p:spTree>
    <p:extLst>
      <p:ext uri="{BB962C8B-B14F-4D97-AF65-F5344CB8AC3E}">
        <p14:creationId xmlns:p14="http://schemas.microsoft.com/office/powerpoint/2010/main" val="1999432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2"/>
            <a:ext cx="11277600" cy="1283898"/>
          </a:xfrm>
        </p:spPr>
        <p:txBody>
          <a:bodyPr>
            <a:normAutofit/>
          </a:bodyPr>
          <a:lstStyle/>
          <a:p>
            <a:r>
              <a:rPr lang="en-US" b="1" dirty="0" smtClean="0">
                <a:solidFill>
                  <a:srgbClr val="C00000"/>
                </a:solidFill>
              </a:rPr>
              <a:t>DVD layout and </a:t>
            </a:r>
            <a:r>
              <a:rPr lang="en-US" b="1" dirty="0">
                <a:solidFill>
                  <a:srgbClr val="C00000"/>
                </a:solidFill>
              </a:rPr>
              <a:t>c</a:t>
            </a:r>
            <a:r>
              <a:rPr lang="en-US" b="1" dirty="0" smtClean="0">
                <a:solidFill>
                  <a:srgbClr val="C00000"/>
                </a:solidFill>
              </a:rPr>
              <a:t>ontent by product preference</a:t>
            </a:r>
            <a:endParaRPr lang="en-US" sz="2400" b="1" dirty="0">
              <a:solidFill>
                <a:srgbClr val="C00000"/>
              </a:solidFill>
            </a:endParaRPr>
          </a:p>
        </p:txBody>
      </p:sp>
      <p:sp>
        <p:nvSpPr>
          <p:cNvPr id="3" name="Content Placeholder 2"/>
          <p:cNvSpPr>
            <a:spLocks noGrp="1"/>
          </p:cNvSpPr>
          <p:nvPr>
            <p:ph idx="1"/>
          </p:nvPr>
        </p:nvSpPr>
        <p:spPr>
          <a:xfrm>
            <a:off x="1104900" y="1066800"/>
            <a:ext cx="9982200" cy="4487863"/>
          </a:xfrm>
        </p:spPr>
        <p:txBody>
          <a:bodyPr>
            <a:normAutofit/>
          </a:bodyPr>
          <a:lstStyle/>
          <a:p>
            <a:r>
              <a:rPr lang="en-US" sz="3600" dirty="0" smtClean="0"/>
              <a:t>Paper Address List and </a:t>
            </a:r>
            <a:r>
              <a:rPr lang="en-US" sz="3600" b="1" dirty="0"/>
              <a:t>Paper/PDF </a:t>
            </a:r>
            <a:r>
              <a:rPr lang="en-US" sz="2800" dirty="0" smtClean="0"/>
              <a:t>(1 DVD).</a:t>
            </a:r>
          </a:p>
          <a:p>
            <a:r>
              <a:rPr lang="en-US" sz="3600" dirty="0" smtClean="0"/>
              <a:t>Paper Address List and </a:t>
            </a:r>
            <a:r>
              <a:rPr lang="en-US" sz="3600" b="1" dirty="0" smtClean="0"/>
              <a:t>Digital Map </a:t>
            </a:r>
            <a:r>
              <a:rPr lang="en-US" sz="2800" dirty="0"/>
              <a:t>(1 DVD</a:t>
            </a:r>
            <a:r>
              <a:rPr lang="en-US" sz="2800" dirty="0" smtClean="0"/>
              <a:t>).</a:t>
            </a:r>
            <a:endParaRPr lang="en-US" sz="2800" b="1" dirty="0" smtClean="0"/>
          </a:p>
          <a:p>
            <a:r>
              <a:rPr lang="en-US" sz="3600" b="1" dirty="0" smtClean="0"/>
              <a:t>Digital Address List </a:t>
            </a:r>
            <a:r>
              <a:rPr lang="en-US" sz="3600" dirty="0" smtClean="0"/>
              <a:t>and Paper Large Format </a:t>
            </a:r>
            <a:r>
              <a:rPr lang="en-US" sz="3600" dirty="0"/>
              <a:t>maps </a:t>
            </a:r>
            <a:r>
              <a:rPr lang="en-US" sz="2800" dirty="0"/>
              <a:t>(1 DVD</a:t>
            </a:r>
            <a:r>
              <a:rPr lang="en-US" sz="2800" dirty="0" smtClean="0"/>
              <a:t>).</a:t>
            </a:r>
            <a:endParaRPr lang="en-US" sz="2800" dirty="0"/>
          </a:p>
          <a:p>
            <a:r>
              <a:rPr lang="en-US" sz="3600" b="1" dirty="0" smtClean="0"/>
              <a:t>Digital Address List </a:t>
            </a:r>
            <a:r>
              <a:rPr lang="en-US" sz="3600" dirty="0" smtClean="0"/>
              <a:t>and </a:t>
            </a:r>
            <a:r>
              <a:rPr lang="en-US" sz="3600" b="1" dirty="0" smtClean="0"/>
              <a:t>Paper/PDF </a:t>
            </a:r>
            <a:r>
              <a:rPr lang="en-US" sz="2800" dirty="0" smtClean="0"/>
              <a:t>(</a:t>
            </a:r>
            <a:r>
              <a:rPr lang="en-US" sz="2800" dirty="0"/>
              <a:t>1 DVD</a:t>
            </a:r>
            <a:r>
              <a:rPr lang="en-US" sz="2800" dirty="0" smtClean="0"/>
              <a:t>).</a:t>
            </a:r>
            <a:endParaRPr lang="en-US" sz="2800" dirty="0"/>
          </a:p>
          <a:p>
            <a:r>
              <a:rPr lang="en-US" sz="3600" b="1" dirty="0" smtClean="0"/>
              <a:t>Digital Address List </a:t>
            </a:r>
            <a:r>
              <a:rPr lang="en-US" sz="3600" dirty="0" smtClean="0"/>
              <a:t>and </a:t>
            </a:r>
            <a:r>
              <a:rPr lang="en-US" sz="3600" b="1" dirty="0" smtClean="0"/>
              <a:t>Digital Map </a:t>
            </a:r>
            <a:r>
              <a:rPr lang="en-US" sz="2800" dirty="0" smtClean="0"/>
              <a:t>(3 DVDs).</a:t>
            </a:r>
            <a:endParaRPr lang="en-US" sz="2800"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17</a:t>
            </a:fld>
            <a:endParaRPr lang="en-US" dirty="0"/>
          </a:p>
        </p:txBody>
      </p:sp>
    </p:spTree>
    <p:extLst>
      <p:ext uri="{BB962C8B-B14F-4D97-AF65-F5344CB8AC3E}">
        <p14:creationId xmlns:p14="http://schemas.microsoft.com/office/powerpoint/2010/main" val="144199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10668000" cy="1283898"/>
          </a:xfrm>
        </p:spPr>
        <p:txBody>
          <a:bodyPr>
            <a:normAutofit fontScale="90000"/>
          </a:bodyPr>
          <a:lstStyle/>
          <a:p>
            <a:r>
              <a:rPr lang="en-US" b="1" dirty="0" smtClean="0">
                <a:solidFill>
                  <a:srgbClr val="C00000"/>
                </a:solidFill>
              </a:rPr>
              <a:t>DVD layout and content:</a:t>
            </a:r>
            <a:br>
              <a:rPr lang="en-US" b="1" dirty="0" smtClean="0">
                <a:solidFill>
                  <a:srgbClr val="C00000"/>
                </a:solidFill>
              </a:rPr>
            </a:br>
            <a:r>
              <a:rPr lang="en-US" sz="4000" b="1" dirty="0" smtClean="0">
                <a:solidFill>
                  <a:srgbClr val="C00000"/>
                </a:solidFill>
              </a:rPr>
              <a:t>Paper </a:t>
            </a:r>
            <a:r>
              <a:rPr lang="en-US" sz="4000" b="1" dirty="0">
                <a:solidFill>
                  <a:srgbClr val="C00000"/>
                </a:solidFill>
              </a:rPr>
              <a:t>Address List and Paper/PDF </a:t>
            </a:r>
            <a:r>
              <a:rPr lang="en-US" sz="3100" b="1" dirty="0" smtClean="0">
                <a:solidFill>
                  <a:srgbClr val="C00000"/>
                </a:solidFill>
              </a:rPr>
              <a:t>(Paper/</a:t>
            </a:r>
            <a:r>
              <a:rPr lang="en-US" sz="3100" b="1" dirty="0" err="1" smtClean="0">
                <a:solidFill>
                  <a:srgbClr val="C00000"/>
                </a:solidFill>
              </a:rPr>
              <a:t>PaperPDF</a:t>
            </a:r>
            <a:r>
              <a:rPr lang="en-US" sz="3100" b="1" dirty="0" smtClean="0">
                <a:solidFill>
                  <a:srgbClr val="C00000"/>
                </a:solidFill>
              </a:rPr>
              <a:t>)</a:t>
            </a:r>
            <a:endParaRPr lang="en-US" sz="2000" b="1" dirty="0">
              <a:solidFill>
                <a:srgbClr val="C00000"/>
              </a:solidFill>
            </a:endParaRPr>
          </a:p>
        </p:txBody>
      </p:sp>
      <p:sp>
        <p:nvSpPr>
          <p:cNvPr id="3" name="Content Placeholder 2"/>
          <p:cNvSpPr>
            <a:spLocks noGrp="1"/>
          </p:cNvSpPr>
          <p:nvPr>
            <p:ph idx="1"/>
          </p:nvPr>
        </p:nvSpPr>
        <p:spPr>
          <a:xfrm>
            <a:off x="1143000" y="1268658"/>
            <a:ext cx="9906000" cy="4908551"/>
          </a:xfrm>
        </p:spPr>
        <p:txBody>
          <a:bodyPr>
            <a:normAutofit lnSpcReduction="10000"/>
          </a:bodyPr>
          <a:lstStyle/>
          <a:p>
            <a:r>
              <a:rPr lang="en-US" dirty="0" smtClean="0"/>
              <a:t>root directory of DVD.</a:t>
            </a:r>
          </a:p>
          <a:p>
            <a:pPr lvl="1">
              <a:buSzPct val="75000"/>
              <a:buFont typeface="Courier New" panose="02070309020205020404" pitchFamily="49" charset="0"/>
              <a:buChar char="o"/>
            </a:pPr>
            <a:r>
              <a:rPr lang="en-US" dirty="0" smtClean="0"/>
              <a:t>2020LUCA_paper_respondent_guide.pdf</a:t>
            </a:r>
          </a:p>
          <a:p>
            <a:pPr lvl="1">
              <a:buSzPct val="75000"/>
              <a:buFont typeface="Courier New" panose="02070309020205020404" pitchFamily="49" charset="0"/>
              <a:buChar char="o"/>
            </a:pPr>
            <a:r>
              <a:rPr lang="en-US" dirty="0"/>
              <a:t>LUCA20_inventory.pdf</a:t>
            </a:r>
          </a:p>
          <a:p>
            <a:pPr lvl="1">
              <a:buSzPct val="75000"/>
              <a:buFont typeface="Courier New" panose="02070309020205020404" pitchFamily="49" charset="0"/>
              <a:buChar char="o"/>
            </a:pPr>
            <a:r>
              <a:rPr lang="en-US" dirty="0" smtClean="0"/>
              <a:t>Readmefirst2.txt</a:t>
            </a:r>
            <a:endParaRPr lang="en-US" dirty="0"/>
          </a:p>
          <a:p>
            <a:r>
              <a:rPr lang="en-US" dirty="0" smtClean="0"/>
              <a:t>“</a:t>
            </a:r>
            <a:r>
              <a:rPr lang="en-US" dirty="0"/>
              <a:t>maps” </a:t>
            </a:r>
            <a:r>
              <a:rPr lang="en-US" dirty="0" smtClean="0"/>
              <a:t>folder.</a:t>
            </a:r>
            <a:endParaRPr lang="en-US" dirty="0"/>
          </a:p>
          <a:p>
            <a:pPr lvl="1">
              <a:buSzPct val="75000"/>
              <a:buFont typeface="Courier New" panose="02070309020205020404" pitchFamily="49" charset="0"/>
              <a:buChar char="o"/>
            </a:pPr>
            <a:r>
              <a:rPr lang="en-US" dirty="0" smtClean="0"/>
              <a:t>About_the_maps.pdf</a:t>
            </a:r>
            <a:endParaRPr lang="en-US" dirty="0"/>
          </a:p>
          <a:p>
            <a:pPr lvl="1">
              <a:buSzPct val="75000"/>
              <a:buFont typeface="Courier New" panose="02070309020205020404" pitchFamily="49" charset="0"/>
              <a:buChar char="o"/>
            </a:pPr>
            <a:r>
              <a:rPr lang="en-US" dirty="0" smtClean="0"/>
              <a:t>LUCA20&lt;</a:t>
            </a:r>
            <a:r>
              <a:rPr lang="en-US" dirty="0" err="1" smtClean="0"/>
              <a:t>EntType</a:t>
            </a:r>
            <a:r>
              <a:rPr lang="en-US" dirty="0" smtClean="0"/>
              <a:t>&gt;&lt;</a:t>
            </a:r>
            <a:r>
              <a:rPr lang="en-US" dirty="0" err="1" smtClean="0"/>
              <a:t>EntCode</a:t>
            </a:r>
            <a:r>
              <a:rPr lang="en-US" dirty="0" smtClean="0"/>
              <a:t>&gt;.pdf</a:t>
            </a:r>
            <a:endParaRPr lang="en-US" dirty="0"/>
          </a:p>
          <a:p>
            <a:pPr lvl="1">
              <a:buSzPct val="75000"/>
              <a:buFont typeface="Courier New" panose="02070309020205020404" pitchFamily="49" charset="0"/>
              <a:buChar char="o"/>
            </a:pPr>
            <a:r>
              <a:rPr lang="en-US" dirty="0" smtClean="0"/>
              <a:t>LUCA20&lt;</a:t>
            </a:r>
            <a:r>
              <a:rPr lang="en-US" dirty="0" err="1" smtClean="0"/>
              <a:t>EntType</a:t>
            </a:r>
            <a:r>
              <a:rPr lang="en-US" dirty="0" smtClean="0"/>
              <a:t>&gt;&lt;</a:t>
            </a:r>
            <a:r>
              <a:rPr lang="en-US" dirty="0" err="1" smtClean="0"/>
              <a:t>EntCode</a:t>
            </a:r>
            <a:r>
              <a:rPr lang="en-US" dirty="0" smtClean="0"/>
              <a:t>&gt;_BLK2MS.txt</a:t>
            </a:r>
            <a:endParaRPr lang="en-US" dirty="0"/>
          </a:p>
          <a:p>
            <a:pPr lvl="1">
              <a:buSzPct val="75000"/>
              <a:buFont typeface="Courier New" panose="02070309020205020404" pitchFamily="49" charset="0"/>
              <a:buChar char="o"/>
            </a:pPr>
            <a:r>
              <a:rPr lang="en-US" dirty="0"/>
              <a:t>Readme.txt</a:t>
            </a:r>
          </a:p>
          <a:p>
            <a:pPr lvl="1">
              <a:buSzPct val="75000"/>
              <a:buFont typeface="Courier New" panose="02070309020205020404" pitchFamily="49" charset="0"/>
              <a:buChar char="o"/>
            </a:pPr>
            <a:r>
              <a:rPr lang="en-US" b="1" dirty="0" smtClean="0"/>
              <a:t>Title13_BlockMaps.exe (**Title 13 material**).</a:t>
            </a:r>
            <a:endParaRPr lang="en-US" b="1" dirty="0"/>
          </a:p>
          <a:p>
            <a:pPr marL="0" indent="0">
              <a:buNone/>
            </a:pPr>
            <a:endParaRPr lang="en-US" dirty="0"/>
          </a:p>
          <a:p>
            <a:endParaRPr lang="en-US"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mtClean="0"/>
              <a:pPr/>
              <a:t>18</a:t>
            </a:fld>
            <a:endParaRPr lang="en-US" dirty="0"/>
          </a:p>
        </p:txBody>
      </p:sp>
    </p:spTree>
    <p:extLst>
      <p:ext uri="{BB962C8B-B14F-4D97-AF65-F5344CB8AC3E}">
        <p14:creationId xmlns:p14="http://schemas.microsoft.com/office/powerpoint/2010/main" val="12326807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283898"/>
          </a:xfrm>
        </p:spPr>
        <p:txBody>
          <a:bodyPr>
            <a:normAutofit fontScale="90000"/>
          </a:bodyPr>
          <a:lstStyle/>
          <a:p>
            <a:r>
              <a:rPr lang="en-US" b="1" dirty="0" smtClean="0">
                <a:solidFill>
                  <a:srgbClr val="C00000"/>
                </a:solidFill>
              </a:rPr>
              <a:t>DVD layout and content:</a:t>
            </a:r>
            <a:br>
              <a:rPr lang="en-US" b="1" dirty="0" smtClean="0">
                <a:solidFill>
                  <a:srgbClr val="C00000"/>
                </a:solidFill>
              </a:rPr>
            </a:br>
            <a:r>
              <a:rPr lang="en-US" sz="4000" b="1" dirty="0" smtClean="0">
                <a:solidFill>
                  <a:srgbClr val="C00000"/>
                </a:solidFill>
              </a:rPr>
              <a:t>Paper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(Paper/Digital)</a:t>
            </a:r>
            <a:endParaRPr lang="en-US" sz="2000" b="1" dirty="0">
              <a:solidFill>
                <a:srgbClr val="C00000"/>
              </a:solidFill>
            </a:endParaRPr>
          </a:p>
        </p:txBody>
      </p:sp>
      <p:sp>
        <p:nvSpPr>
          <p:cNvPr id="3" name="Content Placeholder 2"/>
          <p:cNvSpPr>
            <a:spLocks noGrp="1"/>
          </p:cNvSpPr>
          <p:nvPr>
            <p:ph idx="1"/>
          </p:nvPr>
        </p:nvSpPr>
        <p:spPr>
          <a:xfrm>
            <a:off x="1104900" y="1219200"/>
            <a:ext cx="9982200" cy="4487863"/>
          </a:xfrm>
        </p:spPr>
        <p:txBody>
          <a:bodyPr>
            <a:normAutofit/>
          </a:bodyPr>
          <a:lstStyle/>
          <a:p>
            <a:r>
              <a:rPr lang="en-US" sz="3600" dirty="0" smtClean="0"/>
              <a:t>root </a:t>
            </a:r>
            <a:r>
              <a:rPr lang="en-US" sz="3600" dirty="0"/>
              <a:t>directory of </a:t>
            </a:r>
            <a:r>
              <a:rPr lang="en-US" sz="3600" dirty="0" smtClean="0"/>
              <a:t>DVD.</a:t>
            </a:r>
            <a:endParaRPr lang="en-US" sz="3600" dirty="0"/>
          </a:p>
          <a:p>
            <a:pPr lvl="1">
              <a:buSzPct val="75000"/>
              <a:buFont typeface="Courier New" panose="02070309020205020404" pitchFamily="49" charset="0"/>
              <a:buChar char="o"/>
            </a:pPr>
            <a:r>
              <a:rPr lang="en-US" sz="3200" dirty="0" smtClean="0"/>
              <a:t>2020LUCA_paper_respondent_guide.pdf</a:t>
            </a:r>
          </a:p>
          <a:p>
            <a:pPr lvl="1">
              <a:buSzPct val="75000"/>
              <a:buFont typeface="Courier New" panose="02070309020205020404" pitchFamily="49" charset="0"/>
              <a:buChar char="o"/>
            </a:pPr>
            <a:r>
              <a:rPr lang="en-US" sz="3200" dirty="0"/>
              <a:t>LUCA20_inventory.pdf</a:t>
            </a:r>
          </a:p>
          <a:p>
            <a:pPr lvl="1">
              <a:buSzPct val="75000"/>
              <a:buFont typeface="Courier New" panose="02070309020205020404" pitchFamily="49" charset="0"/>
              <a:buChar char="o"/>
            </a:pPr>
            <a:r>
              <a:rPr lang="en-US" sz="3200" dirty="0" smtClean="0"/>
              <a:t>Readmefirst3.txt</a:t>
            </a:r>
            <a:endParaRPr lang="en-US" sz="3200" dirty="0"/>
          </a:p>
          <a:p>
            <a:r>
              <a:rPr lang="en-US" sz="3600" dirty="0" smtClean="0"/>
              <a:t>“shape” folder.</a:t>
            </a:r>
            <a:endParaRPr lang="en-US" sz="3600" dirty="0"/>
          </a:p>
          <a:p>
            <a:pPr lvl="1">
              <a:buSzPct val="75000"/>
              <a:buFont typeface="Courier New" panose="02070309020205020404" pitchFamily="49" charset="0"/>
              <a:buChar char="o"/>
            </a:pPr>
            <a:r>
              <a:rPr lang="en-US" sz="3200" dirty="0" smtClean="0"/>
              <a:t>2020LUCA_&lt;EntityID&gt;_DISK2of2.exe</a:t>
            </a:r>
            <a:endParaRPr lang="en-US" sz="3200"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19</a:t>
            </a:fld>
            <a:endParaRPr lang="en-US" dirty="0"/>
          </a:p>
        </p:txBody>
      </p:sp>
    </p:spTree>
    <p:extLst>
      <p:ext uri="{BB962C8B-B14F-4D97-AF65-F5344CB8AC3E}">
        <p14:creationId xmlns:p14="http://schemas.microsoft.com/office/powerpoint/2010/main" val="696032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914400"/>
          </a:xfrm>
        </p:spPr>
        <p:txBody>
          <a:bodyPr>
            <a:normAutofit/>
          </a:bodyPr>
          <a:lstStyle/>
          <a:p>
            <a:r>
              <a:rPr lang="en-US" b="1" dirty="0" smtClean="0">
                <a:solidFill>
                  <a:srgbClr val="C00000"/>
                </a:solidFill>
                <a:cs typeface="Times New Roman" panose="02020603050405020304" pitchFamily="18" charset="0"/>
              </a:rPr>
              <a:t>Agenda</a:t>
            </a:r>
            <a:endParaRPr lang="en-US" b="1" dirty="0">
              <a:solidFill>
                <a:srgbClr val="C00000"/>
              </a:solidFill>
              <a:cs typeface="Times New Roman" panose="02020603050405020304" pitchFamily="18" charset="0"/>
            </a:endParaRPr>
          </a:p>
        </p:txBody>
      </p:sp>
      <p:sp>
        <p:nvSpPr>
          <p:cNvPr id="4" name="Content Placeholder 3"/>
          <p:cNvSpPr>
            <a:spLocks noGrp="1"/>
          </p:cNvSpPr>
          <p:nvPr>
            <p:ph sz="half" idx="1"/>
          </p:nvPr>
        </p:nvSpPr>
        <p:spPr>
          <a:xfrm>
            <a:off x="1104900" y="838200"/>
            <a:ext cx="9982200" cy="5105400"/>
          </a:xfrm>
        </p:spPr>
        <p:txBody>
          <a:bodyPr>
            <a:normAutofit/>
          </a:bodyPr>
          <a:lstStyle/>
          <a:p>
            <a:r>
              <a:rPr lang="en-US" sz="3600" dirty="0" smtClean="0">
                <a:cs typeface="Times New Roman" panose="02020603050405020304" pitchFamily="18" charset="0"/>
              </a:rPr>
              <a:t>Product Preferences.</a:t>
            </a:r>
          </a:p>
          <a:p>
            <a:r>
              <a:rPr lang="en-US" sz="3600" dirty="0" smtClean="0">
                <a:cs typeface="Times New Roman" panose="02020603050405020304" pitchFamily="18" charset="0"/>
              </a:rPr>
              <a:t>Preparing </a:t>
            </a:r>
            <a:r>
              <a:rPr lang="en-US" sz="3600" dirty="0">
                <a:cs typeface="Times New Roman" panose="02020603050405020304" pitchFamily="18" charset="0"/>
              </a:rPr>
              <a:t>for </a:t>
            </a:r>
            <a:r>
              <a:rPr lang="en-US" sz="3600" dirty="0" smtClean="0">
                <a:cs typeface="Times New Roman" panose="02020603050405020304" pitchFamily="18" charset="0"/>
              </a:rPr>
              <a:t>LUCA digital materials.</a:t>
            </a:r>
            <a:endParaRPr lang="en-US" sz="3600" dirty="0">
              <a:cs typeface="Times New Roman" panose="02020603050405020304" pitchFamily="18" charset="0"/>
            </a:endParaRPr>
          </a:p>
          <a:p>
            <a:r>
              <a:rPr lang="en-US" sz="3600" dirty="0" smtClean="0">
                <a:cs typeface="Times New Roman" panose="02020603050405020304" pitchFamily="18" charset="0"/>
              </a:rPr>
              <a:t>DVD layout and content by product preference.</a:t>
            </a:r>
          </a:p>
          <a:p>
            <a:r>
              <a:rPr lang="en-US" sz="3600" dirty="0" smtClean="0">
                <a:cs typeface="Times New Roman" panose="02020603050405020304" pitchFamily="18" charset="0"/>
              </a:rPr>
              <a:t>Getting started with LUCA digital materials.</a:t>
            </a:r>
            <a:endParaRPr lang="en-US" sz="3600" dirty="0"/>
          </a:p>
          <a:p>
            <a:r>
              <a:rPr lang="en-US" sz="3600" dirty="0" smtClean="0">
                <a:cs typeface="Times New Roman" panose="02020603050405020304" pitchFamily="18" charset="0"/>
              </a:rPr>
              <a:t>Support and assistance.</a:t>
            </a:r>
          </a:p>
          <a:p>
            <a:r>
              <a:rPr lang="en-US" sz="3600" dirty="0" smtClean="0">
                <a:cs typeface="Times New Roman" panose="02020603050405020304" pitchFamily="18" charset="0"/>
              </a:rPr>
              <a:t>Connect with us.</a:t>
            </a:r>
          </a:p>
        </p:txBody>
      </p:sp>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a:t>
            </a:fld>
            <a:endParaRPr lang="en-US" dirty="0">
              <a:solidFill>
                <a:schemeClr val="bg1">
                  <a:lumMod val="65000"/>
                </a:schemeClr>
              </a:solidFill>
            </a:endParaRPr>
          </a:p>
        </p:txBody>
      </p:sp>
    </p:spTree>
    <p:extLst>
      <p:ext uri="{BB962C8B-B14F-4D97-AF65-F5344CB8AC3E}">
        <p14:creationId xmlns:p14="http://schemas.microsoft.com/office/powerpoint/2010/main" val="4127005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295400"/>
            <a:ext cx="10058400" cy="4800600"/>
          </a:xfrm>
        </p:spPr>
        <p:txBody>
          <a:bodyPr>
            <a:normAutofit/>
          </a:bodyPr>
          <a:lstStyle/>
          <a:p>
            <a:r>
              <a:rPr lang="en-US" dirty="0" smtClean="0"/>
              <a:t>root </a:t>
            </a:r>
            <a:r>
              <a:rPr lang="en-US" dirty="0"/>
              <a:t>directory of </a:t>
            </a:r>
            <a:r>
              <a:rPr lang="en-US" dirty="0" smtClean="0"/>
              <a:t>DVD.</a:t>
            </a:r>
            <a:endParaRPr lang="en-US" dirty="0"/>
          </a:p>
          <a:p>
            <a:pPr lvl="1">
              <a:buSzPct val="75000"/>
              <a:buFont typeface="Courier New" panose="02070309020205020404" pitchFamily="49" charset="0"/>
              <a:buChar char="o"/>
            </a:pPr>
            <a:r>
              <a:rPr lang="en-US" dirty="0" smtClean="0"/>
              <a:t>2020LUCA_&lt;</a:t>
            </a:r>
            <a:r>
              <a:rPr lang="en-US" dirty="0" err="1" smtClean="0"/>
              <a:t>EntityID</a:t>
            </a:r>
            <a:r>
              <a:rPr lang="en-US" dirty="0" smtClean="0"/>
              <a:t>&gt;_address_countlist.csv</a:t>
            </a:r>
          </a:p>
          <a:p>
            <a:pPr lvl="1">
              <a:buSzPct val="75000"/>
              <a:buFont typeface="Courier New" panose="02070309020205020404" pitchFamily="49" charset="0"/>
              <a:buChar char="o"/>
            </a:pPr>
            <a:r>
              <a:rPr lang="en-US" dirty="0" smtClean="0"/>
              <a:t>2020LUCA_digital_respondent_guide.pdf</a:t>
            </a:r>
          </a:p>
          <a:p>
            <a:pPr lvl="1">
              <a:buSzPct val="75000"/>
              <a:buFont typeface="Courier New" panose="02070309020205020404" pitchFamily="49" charset="0"/>
              <a:buChar char="o"/>
            </a:pPr>
            <a:r>
              <a:rPr lang="en-US" dirty="0"/>
              <a:t>2020LUCA_header_file.txt</a:t>
            </a:r>
          </a:p>
          <a:p>
            <a:pPr lvl="1">
              <a:buSzPct val="75000"/>
              <a:buFont typeface="Courier New" panose="02070309020205020404" pitchFamily="49" charset="0"/>
              <a:buChar char="o"/>
            </a:pPr>
            <a:r>
              <a:rPr lang="en-US" dirty="0" smtClean="0"/>
              <a:t>LUCA20_inventory.pdf</a:t>
            </a:r>
          </a:p>
          <a:p>
            <a:pPr lvl="1">
              <a:buSzPct val="75000"/>
              <a:buFont typeface="Courier New" panose="02070309020205020404" pitchFamily="49" charset="0"/>
              <a:buChar char="o"/>
            </a:pPr>
            <a:r>
              <a:rPr lang="en-US" dirty="0" smtClean="0"/>
              <a:t>Readmefirst4.txt</a:t>
            </a:r>
            <a:endParaRPr lang="en-US" dirty="0"/>
          </a:p>
          <a:p>
            <a:r>
              <a:rPr lang="en-US" dirty="0" smtClean="0"/>
              <a:t>“</a:t>
            </a:r>
            <a:r>
              <a:rPr lang="en-US" dirty="0"/>
              <a:t>shape” </a:t>
            </a:r>
            <a:r>
              <a:rPr lang="en-US" dirty="0" smtClean="0"/>
              <a:t>folder.</a:t>
            </a:r>
            <a:endParaRPr lang="en-US" dirty="0"/>
          </a:p>
          <a:p>
            <a:pPr lvl="1">
              <a:buSzPct val="75000"/>
              <a:buFont typeface="Courier New" panose="02070309020205020404" pitchFamily="49" charset="0"/>
              <a:buChar char="o"/>
            </a:pPr>
            <a:r>
              <a:rPr lang="en-US" b="1" dirty="0"/>
              <a:t>2020LUCA_&lt;</a:t>
            </a:r>
            <a:r>
              <a:rPr lang="en-US" b="1" dirty="0" err="1"/>
              <a:t>EntityID</a:t>
            </a:r>
            <a:r>
              <a:rPr lang="en-US" b="1" dirty="0"/>
              <a:t>&gt;_</a:t>
            </a:r>
            <a:r>
              <a:rPr lang="en-US" b="1" dirty="0" smtClean="0"/>
              <a:t>DISK1of2.exe </a:t>
            </a:r>
            <a:r>
              <a:rPr lang="en-US" b="1" dirty="0"/>
              <a:t>(**Title 13 material</a:t>
            </a:r>
            <a:r>
              <a:rPr lang="en-US" b="1" dirty="0" smtClean="0"/>
              <a:t>**).</a:t>
            </a:r>
            <a:endParaRPr lang="en-US" b="1" dirty="0"/>
          </a:p>
          <a:p>
            <a:pPr lvl="1"/>
            <a:endParaRPr lang="en-US" dirty="0" smtClean="0"/>
          </a:p>
          <a:p>
            <a:pPr marL="0" indent="0">
              <a:buNone/>
            </a:pPr>
            <a:endParaRPr lang="en-US" dirty="0" smtClean="0">
              <a:latin typeface="Calibri" panose="020F0502020204030204" pitchFamily="34" charset="0"/>
              <a:cs typeface="Times New Roman" panose="02020603050405020304" pitchFamily="18" charset="0"/>
            </a:endParaRPr>
          </a:p>
        </p:txBody>
      </p:sp>
      <p:sp>
        <p:nvSpPr>
          <p:cNvPr id="5" name="Title 1"/>
          <p:cNvSpPr>
            <a:spLocks noGrp="1"/>
          </p:cNvSpPr>
          <p:nvPr>
            <p:ph type="title"/>
          </p:nvPr>
        </p:nvSpPr>
        <p:spPr>
          <a:xfrm>
            <a:off x="533400" y="19050"/>
            <a:ext cx="11277600" cy="1352550"/>
          </a:xfrm>
        </p:spPr>
        <p:txBody>
          <a:bodyPr>
            <a:normAutofit fontScale="90000"/>
          </a:bodyPr>
          <a:lstStyle/>
          <a:p>
            <a:r>
              <a:rPr lang="en-US" b="1" dirty="0" smtClean="0">
                <a:solidFill>
                  <a:srgbClr val="C00000"/>
                </a:solidFill>
              </a:rPr>
              <a:t>DVD layout and content:</a:t>
            </a:r>
            <a:br>
              <a:rPr lang="en-US" b="1" dirty="0" smtClean="0">
                <a:solidFill>
                  <a:srgbClr val="C00000"/>
                </a:solidFill>
              </a:rPr>
            </a:br>
            <a:r>
              <a:rPr lang="en-US" sz="3600" b="1" dirty="0" smtClean="0">
                <a:solidFill>
                  <a:srgbClr val="C00000"/>
                </a:solidFill>
              </a:rPr>
              <a:t>Digital </a:t>
            </a:r>
            <a:r>
              <a:rPr lang="en-US" sz="3600" b="1" dirty="0">
                <a:solidFill>
                  <a:srgbClr val="C00000"/>
                </a:solidFill>
              </a:rPr>
              <a:t>Address List and </a:t>
            </a:r>
            <a:r>
              <a:rPr lang="en-US" sz="3600" b="1" dirty="0" smtClean="0">
                <a:solidFill>
                  <a:srgbClr val="C00000"/>
                </a:solidFill>
              </a:rPr>
              <a:t>Large Format Paper maps </a:t>
            </a:r>
            <a:r>
              <a:rPr lang="en-US" sz="3100" b="1" dirty="0" smtClean="0">
                <a:solidFill>
                  <a:srgbClr val="C00000"/>
                </a:solidFill>
              </a:rPr>
              <a:t>(Digital/Paper)</a:t>
            </a:r>
            <a:endParaRPr lang="en-US" sz="3100" b="1" dirty="0">
              <a:solidFill>
                <a:srgbClr val="C00000"/>
              </a:solidFill>
            </a:endParaRPr>
          </a:p>
        </p:txBody>
      </p:sp>
      <p:sp>
        <p:nvSpPr>
          <p:cNvPr id="2" name="Slide Number Placeholder 1"/>
          <p:cNvSpPr>
            <a:spLocks noGrp="1"/>
          </p:cNvSpPr>
          <p:nvPr>
            <p:ph type="sldNum" sz="quarter" idx="12"/>
          </p:nvPr>
        </p:nvSpPr>
        <p:spPr/>
        <p:txBody>
          <a:bodyPr/>
          <a:lstStyle/>
          <a:p>
            <a:fld id="{03AE04C5-3085-4F64-BC65-54FE2DBF6EB1}" type="slidenum">
              <a:rPr lang="en-US" smtClean="0"/>
              <a:pPr/>
              <a:t>20</a:t>
            </a:fld>
            <a:endParaRPr lang="en-US" dirty="0"/>
          </a:p>
        </p:txBody>
      </p:sp>
    </p:spTree>
    <p:extLst>
      <p:ext uri="{BB962C8B-B14F-4D97-AF65-F5344CB8AC3E}">
        <p14:creationId xmlns:p14="http://schemas.microsoft.com/office/powerpoint/2010/main" val="32680837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436298"/>
          </a:xfrm>
        </p:spPr>
        <p:txBody>
          <a:bodyPr>
            <a:normAutofit/>
          </a:bodyPr>
          <a:lstStyle/>
          <a:p>
            <a:r>
              <a:rPr lang="en-US" b="1" dirty="0">
                <a:solidFill>
                  <a:srgbClr val="C00000"/>
                </a:solidFill>
              </a:rPr>
              <a:t>DVD layout and </a:t>
            </a:r>
            <a:r>
              <a:rPr lang="en-US" b="1" dirty="0" smtClean="0">
                <a:solidFill>
                  <a:srgbClr val="C00000"/>
                </a:solidFill>
              </a:rPr>
              <a:t>content:</a:t>
            </a:r>
            <a:r>
              <a:rPr lang="en-US" sz="2800" b="1" dirty="0">
                <a:solidFill>
                  <a:srgbClr val="C00000"/>
                </a:solidFill>
              </a:rPr>
              <a:t/>
            </a:r>
            <a:br>
              <a:rPr lang="en-US" sz="2800" b="1" dirty="0">
                <a:solidFill>
                  <a:srgbClr val="C00000"/>
                </a:solidFill>
              </a:rPr>
            </a:br>
            <a:r>
              <a:rPr lang="en-US" sz="4000" b="1" dirty="0">
                <a:solidFill>
                  <a:srgbClr val="C00000"/>
                </a:solidFill>
              </a:rPr>
              <a:t>Digital Address List and Paper/PDF </a:t>
            </a:r>
            <a:r>
              <a:rPr lang="en-US" sz="2800" b="1" dirty="0" smtClean="0">
                <a:solidFill>
                  <a:srgbClr val="C00000"/>
                </a:solidFill>
              </a:rPr>
              <a:t>(</a:t>
            </a:r>
            <a:r>
              <a:rPr lang="en-US" sz="2800" b="1" dirty="0">
                <a:solidFill>
                  <a:srgbClr val="C00000"/>
                </a:solidFill>
              </a:rPr>
              <a:t>Digital/</a:t>
            </a:r>
            <a:r>
              <a:rPr lang="en-US" sz="2800" b="1" dirty="0" err="1">
                <a:solidFill>
                  <a:srgbClr val="C00000"/>
                </a:solidFill>
              </a:rPr>
              <a:t>PaperPDF</a:t>
            </a:r>
            <a:r>
              <a:rPr lang="en-US" sz="2800" b="1" dirty="0">
                <a:solidFill>
                  <a:srgbClr val="C00000"/>
                </a:solidFill>
              </a:rPr>
              <a:t>)</a:t>
            </a:r>
            <a:endParaRPr lang="en-US" sz="2700" b="1" dirty="0">
              <a:solidFill>
                <a:srgbClr val="C00000"/>
              </a:solidFill>
            </a:endParaRPr>
          </a:p>
        </p:txBody>
      </p:sp>
      <p:sp>
        <p:nvSpPr>
          <p:cNvPr id="3" name="Content Placeholder 2"/>
          <p:cNvSpPr>
            <a:spLocks noGrp="1"/>
          </p:cNvSpPr>
          <p:nvPr>
            <p:ph idx="1"/>
          </p:nvPr>
        </p:nvSpPr>
        <p:spPr>
          <a:xfrm>
            <a:off x="1077685" y="1295400"/>
            <a:ext cx="10036629" cy="4735902"/>
          </a:xfrm>
        </p:spPr>
        <p:txBody>
          <a:bodyPr>
            <a:normAutofit/>
          </a:bodyPr>
          <a:lstStyle/>
          <a:p>
            <a:r>
              <a:rPr lang="en-US" sz="3600" dirty="0" smtClean="0"/>
              <a:t>One DVD with two folders </a:t>
            </a:r>
            <a:r>
              <a:rPr lang="en-US" i="1" dirty="0" smtClean="0"/>
              <a:t>(detailed on next slide).</a:t>
            </a:r>
          </a:p>
          <a:p>
            <a:r>
              <a:rPr lang="en-US" sz="3600" dirty="0" smtClean="0"/>
              <a:t>root directory of DVD.</a:t>
            </a:r>
          </a:p>
          <a:p>
            <a:pPr lvl="1">
              <a:buSzPct val="75000"/>
              <a:buFont typeface="Courier New" panose="02070309020205020404" pitchFamily="49" charset="0"/>
              <a:buChar char="o"/>
            </a:pPr>
            <a:r>
              <a:rPr lang="en-US" dirty="0"/>
              <a:t>2020LUCA_&lt;</a:t>
            </a:r>
            <a:r>
              <a:rPr lang="en-US" dirty="0" err="1" smtClean="0"/>
              <a:t>EntityID</a:t>
            </a:r>
            <a:r>
              <a:rPr lang="en-US" dirty="0"/>
              <a:t>&gt;_address_countlist.csv</a:t>
            </a:r>
          </a:p>
          <a:p>
            <a:pPr lvl="1">
              <a:buSzPct val="75000"/>
              <a:buFont typeface="Courier New" panose="02070309020205020404" pitchFamily="49" charset="0"/>
              <a:buChar char="o"/>
            </a:pPr>
            <a:r>
              <a:rPr lang="en-US" dirty="0" smtClean="0"/>
              <a:t>2020LUCA_digital_respondent_guide.pdf</a:t>
            </a:r>
            <a:endParaRPr lang="en-US" dirty="0"/>
          </a:p>
          <a:p>
            <a:pPr lvl="1">
              <a:buSzPct val="75000"/>
              <a:buFont typeface="Courier New" panose="02070309020205020404" pitchFamily="49" charset="0"/>
              <a:buChar char="o"/>
            </a:pPr>
            <a:r>
              <a:rPr lang="en-US" dirty="0"/>
              <a:t>2020LUCA_header_file.txt</a:t>
            </a:r>
          </a:p>
          <a:p>
            <a:pPr lvl="1">
              <a:buSzPct val="75000"/>
              <a:buFont typeface="Courier New" panose="02070309020205020404" pitchFamily="49" charset="0"/>
              <a:buChar char="o"/>
            </a:pPr>
            <a:r>
              <a:rPr lang="en-US" dirty="0" smtClean="0"/>
              <a:t>LUCA20_inventory.pdf</a:t>
            </a:r>
            <a:endParaRPr lang="en-US" dirty="0"/>
          </a:p>
          <a:p>
            <a:pPr lvl="1">
              <a:buSzPct val="75000"/>
              <a:buFont typeface="Courier New" panose="02070309020205020404" pitchFamily="49" charset="0"/>
              <a:buChar char="o"/>
            </a:pPr>
            <a:r>
              <a:rPr lang="en-US" dirty="0" smtClean="0"/>
              <a:t>Readmefirst5.txt</a:t>
            </a:r>
          </a:p>
          <a:p>
            <a:endParaRPr lang="en-US" dirty="0" smtClean="0"/>
          </a:p>
          <a:p>
            <a:endParaRPr lang="en-US" dirty="0" smtClean="0"/>
          </a:p>
          <a:p>
            <a:endParaRPr lang="en-US" dirty="0"/>
          </a:p>
          <a:p>
            <a:endParaRPr lang="en-US"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mtClean="0"/>
              <a:pPr/>
              <a:t>21</a:t>
            </a:fld>
            <a:endParaRPr lang="en-US" dirty="0"/>
          </a:p>
        </p:txBody>
      </p:sp>
    </p:spTree>
    <p:extLst>
      <p:ext uri="{BB962C8B-B14F-4D97-AF65-F5344CB8AC3E}">
        <p14:creationId xmlns:p14="http://schemas.microsoft.com/office/powerpoint/2010/main" val="38925574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73"/>
            <a:ext cx="11277600" cy="1588698"/>
          </a:xfrm>
        </p:spPr>
        <p:txBody>
          <a:bodyPr>
            <a:normAutofit/>
          </a:bodyPr>
          <a:lstStyle/>
          <a:p>
            <a:r>
              <a:rPr lang="en-US" b="1" dirty="0" smtClean="0">
                <a:solidFill>
                  <a:srgbClr val="C00000"/>
                </a:solidFill>
              </a:rPr>
              <a:t>DVD layout and content (cont’d):</a:t>
            </a:r>
            <a:r>
              <a:rPr lang="en-US" b="1" dirty="0">
                <a:solidFill>
                  <a:srgbClr val="C00000"/>
                </a:solidFill>
              </a:rPr>
              <a:t/>
            </a:r>
            <a:br>
              <a:rPr lang="en-US" b="1" dirty="0">
                <a:solidFill>
                  <a:srgbClr val="C00000"/>
                </a:solidFill>
              </a:rPr>
            </a:br>
            <a:r>
              <a:rPr lang="en-US" sz="4000" b="1" dirty="0">
                <a:solidFill>
                  <a:srgbClr val="C00000"/>
                </a:solidFill>
              </a:rPr>
              <a:t>Digital Address List and Paper/PDF </a:t>
            </a:r>
            <a:r>
              <a:rPr lang="en-US" sz="2800" b="1" dirty="0" smtClean="0">
                <a:solidFill>
                  <a:srgbClr val="C00000"/>
                </a:solidFill>
              </a:rPr>
              <a:t>(Digital/</a:t>
            </a:r>
            <a:r>
              <a:rPr lang="en-US" sz="2800" b="1" dirty="0" err="1" smtClean="0">
                <a:solidFill>
                  <a:srgbClr val="C00000"/>
                </a:solidFill>
              </a:rPr>
              <a:t>PaperPDF</a:t>
            </a:r>
            <a:r>
              <a:rPr lang="en-US" sz="2800" b="1" dirty="0" smtClean="0">
                <a:solidFill>
                  <a:srgbClr val="C00000"/>
                </a:solidFill>
              </a:rPr>
              <a:t>)</a:t>
            </a:r>
            <a:endParaRPr lang="en-US" sz="2000" b="1" dirty="0">
              <a:solidFill>
                <a:srgbClr val="C00000"/>
              </a:solidFill>
            </a:endParaRPr>
          </a:p>
        </p:txBody>
      </p:sp>
      <p:sp>
        <p:nvSpPr>
          <p:cNvPr id="3" name="Content Placeholder 2"/>
          <p:cNvSpPr>
            <a:spLocks noGrp="1"/>
          </p:cNvSpPr>
          <p:nvPr>
            <p:ph idx="1"/>
          </p:nvPr>
        </p:nvSpPr>
        <p:spPr>
          <a:xfrm>
            <a:off x="1028700" y="1447800"/>
            <a:ext cx="10134600" cy="4474029"/>
          </a:xfrm>
        </p:spPr>
        <p:txBody>
          <a:bodyPr>
            <a:normAutofit fontScale="92500" lnSpcReduction="10000"/>
          </a:bodyPr>
          <a:lstStyle/>
          <a:p>
            <a:r>
              <a:rPr lang="en-US" sz="3600" dirty="0"/>
              <a:t>“maps” </a:t>
            </a:r>
            <a:r>
              <a:rPr lang="en-US" sz="3600" dirty="0" smtClean="0"/>
              <a:t>folder.</a:t>
            </a:r>
            <a:endParaRPr lang="en-US" sz="3600" dirty="0"/>
          </a:p>
          <a:p>
            <a:pPr lvl="1">
              <a:buSzPct val="75000"/>
              <a:buFont typeface="Courier New" panose="02070309020205020404" pitchFamily="49" charset="0"/>
              <a:buChar char="o"/>
            </a:pPr>
            <a:r>
              <a:rPr lang="en-US" sz="3200" dirty="0"/>
              <a:t>About_the_maps.pdf</a:t>
            </a:r>
          </a:p>
          <a:p>
            <a:pPr lvl="1">
              <a:buSzPct val="75000"/>
              <a:buFont typeface="Courier New" panose="02070309020205020404" pitchFamily="49" charset="0"/>
              <a:buChar char="o"/>
            </a:pPr>
            <a:r>
              <a:rPr lang="en-US" sz="3200" dirty="0"/>
              <a:t>LUCA20&lt;</a:t>
            </a:r>
            <a:r>
              <a:rPr lang="en-US" sz="3200" dirty="0" err="1"/>
              <a:t>EntType</a:t>
            </a:r>
            <a:r>
              <a:rPr lang="en-US" sz="3200" dirty="0"/>
              <a:t>&gt;&lt;</a:t>
            </a:r>
            <a:r>
              <a:rPr lang="en-US" sz="3200" dirty="0" err="1"/>
              <a:t>EntCode</a:t>
            </a:r>
            <a:r>
              <a:rPr lang="en-US" sz="3200" dirty="0"/>
              <a:t>&gt;.pdf</a:t>
            </a:r>
          </a:p>
          <a:p>
            <a:pPr lvl="1">
              <a:buSzPct val="75000"/>
              <a:buFont typeface="Courier New" panose="02070309020205020404" pitchFamily="49" charset="0"/>
              <a:buChar char="o"/>
            </a:pPr>
            <a:r>
              <a:rPr lang="en-US" sz="3200" dirty="0"/>
              <a:t>LUCA20&lt;</a:t>
            </a:r>
            <a:r>
              <a:rPr lang="en-US" sz="3200" dirty="0" err="1"/>
              <a:t>EntType</a:t>
            </a:r>
            <a:r>
              <a:rPr lang="en-US" sz="3200" dirty="0"/>
              <a:t>&gt;&lt;</a:t>
            </a:r>
            <a:r>
              <a:rPr lang="en-US" sz="3200" dirty="0" err="1"/>
              <a:t>EntCode</a:t>
            </a:r>
            <a:r>
              <a:rPr lang="en-US" sz="3200" dirty="0"/>
              <a:t>&gt;_BLK2MS.txt</a:t>
            </a:r>
          </a:p>
          <a:p>
            <a:pPr lvl="1">
              <a:buSzPct val="75000"/>
              <a:buFont typeface="Courier New" panose="02070309020205020404" pitchFamily="49" charset="0"/>
              <a:buChar char="o"/>
            </a:pPr>
            <a:r>
              <a:rPr lang="en-US" sz="3200" dirty="0"/>
              <a:t>Readme.txt</a:t>
            </a:r>
          </a:p>
          <a:p>
            <a:pPr lvl="1">
              <a:buSzPct val="75000"/>
              <a:buFont typeface="Courier New" panose="02070309020205020404" pitchFamily="49" charset="0"/>
              <a:buChar char="o"/>
            </a:pPr>
            <a:r>
              <a:rPr lang="en-US" sz="3200" b="1" dirty="0" smtClean="0"/>
              <a:t>Title13_BlockMaps.exe</a:t>
            </a:r>
            <a:r>
              <a:rPr lang="en-US" sz="3200" dirty="0" smtClean="0"/>
              <a:t> </a:t>
            </a:r>
            <a:r>
              <a:rPr lang="en-US" b="1" dirty="0"/>
              <a:t>(**Title 13 material</a:t>
            </a:r>
            <a:r>
              <a:rPr lang="en-US" b="1" dirty="0" smtClean="0"/>
              <a:t>**).</a:t>
            </a:r>
            <a:endParaRPr lang="en-US" dirty="0"/>
          </a:p>
          <a:p>
            <a:r>
              <a:rPr lang="en-US" sz="3600" dirty="0"/>
              <a:t>“shape” </a:t>
            </a:r>
            <a:r>
              <a:rPr lang="en-US" sz="3600" dirty="0" smtClean="0"/>
              <a:t>folder.</a:t>
            </a:r>
            <a:endParaRPr lang="en-US" sz="3600" dirty="0"/>
          </a:p>
          <a:p>
            <a:pPr lvl="1">
              <a:buSzPct val="75000"/>
              <a:buFont typeface="Courier New" panose="02070309020205020404" pitchFamily="49" charset="0"/>
              <a:buChar char="o"/>
            </a:pPr>
            <a:r>
              <a:rPr lang="en-US" sz="3200" b="1" dirty="0"/>
              <a:t>2020LUCA_&lt;</a:t>
            </a:r>
            <a:r>
              <a:rPr lang="en-US" sz="3200" b="1" dirty="0" err="1"/>
              <a:t>EntityID</a:t>
            </a:r>
            <a:r>
              <a:rPr lang="en-US" sz="3200" b="1" dirty="0"/>
              <a:t>&gt;_</a:t>
            </a:r>
            <a:r>
              <a:rPr lang="en-US" sz="3200" b="1" dirty="0" smtClean="0"/>
              <a:t>DISK1of2.exe </a:t>
            </a:r>
            <a:r>
              <a:rPr lang="en-US" b="1" dirty="0"/>
              <a:t>(**Title 13 material</a:t>
            </a:r>
            <a:r>
              <a:rPr lang="en-US" b="1" dirty="0" smtClean="0"/>
              <a:t>**).</a:t>
            </a:r>
            <a:endParaRPr lang="en-US" b="1" dirty="0"/>
          </a:p>
          <a:p>
            <a:pPr lvl="1"/>
            <a:endParaRPr lang="en-US" dirty="0"/>
          </a:p>
          <a:p>
            <a:endParaRPr lang="en-US" dirty="0" smtClean="0"/>
          </a:p>
          <a:p>
            <a:endParaRPr lang="en-US" dirty="0"/>
          </a:p>
          <a:p>
            <a:endParaRPr lang="en-US"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mtClean="0"/>
              <a:pPr/>
              <a:t>22</a:t>
            </a:fld>
            <a:endParaRPr lang="en-US" dirty="0"/>
          </a:p>
        </p:txBody>
      </p:sp>
    </p:spTree>
    <p:extLst>
      <p:ext uri="{BB962C8B-B14F-4D97-AF65-F5344CB8AC3E}">
        <p14:creationId xmlns:p14="http://schemas.microsoft.com/office/powerpoint/2010/main" val="36617805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10886"/>
            <a:ext cx="10972800" cy="1143000"/>
          </a:xfrm>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(Digital/Digital)</a:t>
            </a:r>
            <a:endParaRPr lang="en-US" sz="3100" b="1" dirty="0">
              <a:solidFill>
                <a:srgbClr val="C00000"/>
              </a:solidFill>
            </a:endParaRPr>
          </a:p>
        </p:txBody>
      </p:sp>
      <p:sp>
        <p:nvSpPr>
          <p:cNvPr id="3" name="Content Placeholder 2"/>
          <p:cNvSpPr>
            <a:spLocks noGrp="1"/>
          </p:cNvSpPr>
          <p:nvPr>
            <p:ph sz="half" idx="1"/>
          </p:nvPr>
        </p:nvSpPr>
        <p:spPr>
          <a:xfrm>
            <a:off x="609600" y="1295400"/>
            <a:ext cx="5867400" cy="4525963"/>
          </a:xfrm>
        </p:spPr>
        <p:txBody>
          <a:bodyPr>
            <a:normAutofit/>
          </a:bodyPr>
          <a:lstStyle/>
          <a:p>
            <a:r>
              <a:rPr lang="en-US" sz="3200" dirty="0"/>
              <a:t>DVD with GUPS installation </a:t>
            </a:r>
            <a:r>
              <a:rPr lang="en-US" sz="3200" dirty="0" smtClean="0"/>
              <a:t>software.</a:t>
            </a:r>
            <a:endParaRPr lang="en-US" sz="3200" dirty="0"/>
          </a:p>
          <a:p>
            <a:r>
              <a:rPr lang="en-US" sz="3200" dirty="0"/>
              <a:t>DVD with Title 13 </a:t>
            </a:r>
            <a:r>
              <a:rPr lang="en-US" sz="3200" dirty="0" smtClean="0"/>
              <a:t>data.</a:t>
            </a:r>
            <a:endParaRPr lang="en-US" sz="3200" dirty="0"/>
          </a:p>
          <a:p>
            <a:pPr lvl="1">
              <a:buSzPct val="75000"/>
              <a:buFont typeface="Courier New" panose="02070309020205020404" pitchFamily="49" charset="0"/>
              <a:buChar char="o"/>
            </a:pPr>
            <a:r>
              <a:rPr lang="en-US" sz="2800" dirty="0"/>
              <a:t>“shape” </a:t>
            </a:r>
            <a:r>
              <a:rPr lang="en-US" sz="2800" dirty="0" smtClean="0"/>
              <a:t>folder.</a:t>
            </a:r>
            <a:endParaRPr lang="en-US" sz="2800" dirty="0"/>
          </a:p>
          <a:p>
            <a:pPr lvl="2"/>
            <a:r>
              <a:rPr lang="en-US" sz="2300" b="1" dirty="0"/>
              <a:t>2020LUCA_&lt;</a:t>
            </a:r>
            <a:r>
              <a:rPr lang="en-US" sz="2300" b="1" dirty="0" err="1"/>
              <a:t>EntityID</a:t>
            </a:r>
            <a:r>
              <a:rPr lang="en-US" sz="2300" b="1" dirty="0"/>
              <a:t>&gt;_DISK1of2.exe (**Title 13 material</a:t>
            </a:r>
            <a:r>
              <a:rPr lang="en-US" sz="2300" b="1" dirty="0" smtClean="0"/>
              <a:t>**).</a:t>
            </a:r>
            <a:endParaRPr lang="en-US" sz="2300"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2" name="Content Placeholder 1"/>
          <p:cNvSpPr>
            <a:spLocks noGrp="1"/>
          </p:cNvSpPr>
          <p:nvPr>
            <p:ph sz="half" idx="2"/>
          </p:nvPr>
        </p:nvSpPr>
        <p:spPr>
          <a:xfrm>
            <a:off x="5638800" y="1295399"/>
            <a:ext cx="6248400" cy="4525963"/>
          </a:xfrm>
        </p:spPr>
        <p:txBody>
          <a:bodyPr>
            <a:normAutofit/>
          </a:bodyPr>
          <a:lstStyle/>
          <a:p>
            <a:r>
              <a:rPr lang="en-US" sz="3200" dirty="0"/>
              <a:t>DVD with non-Title 13 </a:t>
            </a:r>
            <a:r>
              <a:rPr lang="en-US" sz="3200" dirty="0" smtClean="0"/>
              <a:t>data.</a:t>
            </a:r>
            <a:endParaRPr lang="en-US" sz="3200" dirty="0"/>
          </a:p>
          <a:p>
            <a:pPr lvl="1">
              <a:buSzPct val="75000"/>
              <a:buFont typeface="Courier New" panose="02070309020205020404" pitchFamily="49" charset="0"/>
              <a:buChar char="o"/>
            </a:pPr>
            <a:r>
              <a:rPr lang="en-US" sz="2800" dirty="0"/>
              <a:t>Root directory of </a:t>
            </a:r>
            <a:r>
              <a:rPr lang="en-US" sz="2800" dirty="0" smtClean="0"/>
              <a:t>DVD.</a:t>
            </a:r>
            <a:endParaRPr lang="en-US" sz="2800" dirty="0"/>
          </a:p>
          <a:p>
            <a:pPr lvl="2"/>
            <a:r>
              <a:rPr lang="en-US" sz="2300" dirty="0"/>
              <a:t>2020LUCA_digital_respondent_guide.pdf</a:t>
            </a:r>
          </a:p>
          <a:p>
            <a:pPr lvl="2"/>
            <a:r>
              <a:rPr lang="en-US" sz="2300" dirty="0"/>
              <a:t>2020LUCA_GUPS_respondent_guide.pdf</a:t>
            </a:r>
          </a:p>
          <a:p>
            <a:pPr lvl="2"/>
            <a:r>
              <a:rPr lang="en-US" sz="2300" dirty="0"/>
              <a:t>2020LUCA_header_file.txt</a:t>
            </a:r>
          </a:p>
          <a:p>
            <a:pPr lvl="2"/>
            <a:r>
              <a:rPr lang="en-US" sz="2300" dirty="0"/>
              <a:t>LUCA20_inventory.pdf</a:t>
            </a:r>
          </a:p>
          <a:p>
            <a:pPr lvl="2"/>
            <a:r>
              <a:rPr lang="en-US" sz="2300" dirty="0"/>
              <a:t>Readmefirst6.txt</a:t>
            </a:r>
          </a:p>
          <a:p>
            <a:pPr lvl="1">
              <a:buSzPct val="75000"/>
              <a:buFont typeface="Courier New" panose="02070309020205020404" pitchFamily="49" charset="0"/>
              <a:buChar char="o"/>
            </a:pPr>
            <a:r>
              <a:rPr lang="en-US" dirty="0"/>
              <a:t>“</a:t>
            </a:r>
            <a:r>
              <a:rPr lang="en-US" sz="2800" dirty="0"/>
              <a:t>shape” </a:t>
            </a:r>
            <a:r>
              <a:rPr lang="en-US" sz="2800" dirty="0" smtClean="0"/>
              <a:t>folder.</a:t>
            </a:r>
            <a:endParaRPr lang="en-US" sz="2800" dirty="0"/>
          </a:p>
          <a:p>
            <a:pPr lvl="2"/>
            <a:r>
              <a:rPr lang="en-US" sz="2400" dirty="0"/>
              <a:t>2020LUCA_&lt;</a:t>
            </a:r>
            <a:r>
              <a:rPr lang="en-US" sz="2400" dirty="0" err="1"/>
              <a:t>EntityID</a:t>
            </a:r>
            <a:r>
              <a:rPr lang="en-US" sz="2400" dirty="0"/>
              <a:t>&gt;_DISK2of2.exe</a:t>
            </a:r>
          </a:p>
          <a:p>
            <a:endParaRPr lang="en-US" dirty="0"/>
          </a:p>
        </p:txBody>
      </p:sp>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23</a:t>
            </a:fld>
            <a:endParaRPr lang="en-US" dirty="0">
              <a:solidFill>
                <a:schemeClr val="bg1">
                  <a:lumMod val="65000"/>
                </a:schemeClr>
              </a:solidFill>
            </a:endParaRPr>
          </a:p>
        </p:txBody>
      </p:sp>
    </p:spTree>
    <p:extLst>
      <p:ext uri="{BB962C8B-B14F-4D97-AF65-F5344CB8AC3E}">
        <p14:creationId xmlns:p14="http://schemas.microsoft.com/office/powerpoint/2010/main" val="41911981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94357"/>
            <a:ext cx="10972800" cy="1143000"/>
          </a:xfrm>
        </p:spPr>
        <p:txBody>
          <a:bodyPr/>
          <a:lstStyle/>
          <a:p>
            <a:r>
              <a:rPr lang="en-US" b="1" dirty="0" smtClean="0">
                <a:solidFill>
                  <a:srgbClr val="C00000"/>
                </a:solidFill>
              </a:rPr>
              <a:t>Getting started with LUCA digital materials</a:t>
            </a:r>
            <a:endParaRPr lang="en-US" b="1" dirty="0">
              <a:solidFill>
                <a:srgbClr val="C00000"/>
              </a:solidFill>
            </a:endParaRPr>
          </a:p>
        </p:txBody>
      </p:sp>
      <p:sp>
        <p:nvSpPr>
          <p:cNvPr id="3" name="Content Placeholder 2"/>
          <p:cNvSpPr>
            <a:spLocks noGrp="1"/>
          </p:cNvSpPr>
          <p:nvPr>
            <p:ph idx="1"/>
          </p:nvPr>
        </p:nvSpPr>
        <p:spPr>
          <a:xfrm>
            <a:off x="1066800" y="1219200"/>
            <a:ext cx="10058400" cy="4525963"/>
          </a:xfrm>
        </p:spPr>
        <p:txBody>
          <a:bodyPr>
            <a:normAutofit/>
          </a:bodyPr>
          <a:lstStyle/>
          <a:p>
            <a:r>
              <a:rPr lang="en-US" sz="3600" dirty="0" smtClean="0"/>
              <a:t>Opening .csv files in Microsoft Excel.</a:t>
            </a:r>
          </a:p>
          <a:p>
            <a:r>
              <a:rPr lang="en-US" sz="3600" dirty="0" smtClean="0"/>
              <a:t>Opening .</a:t>
            </a:r>
            <a:r>
              <a:rPr lang="en-US" sz="3600" dirty="0" err="1" smtClean="0"/>
              <a:t>shp</a:t>
            </a:r>
            <a:r>
              <a:rPr lang="en-US" sz="3600" dirty="0" smtClean="0"/>
              <a:t> files in </a:t>
            </a:r>
            <a:r>
              <a:rPr lang="en-US" sz="3600" dirty="0" err="1" smtClean="0"/>
              <a:t>Esri</a:t>
            </a:r>
            <a:r>
              <a:rPr lang="en-US" sz="3600" dirty="0" smtClean="0"/>
              <a:t> ArcGIS.</a:t>
            </a:r>
          </a:p>
        </p:txBody>
      </p:sp>
      <p:sp>
        <p:nvSpPr>
          <p:cNvPr id="5" name="Slide Number Placeholder 4"/>
          <p:cNvSpPr>
            <a:spLocks noGrp="1"/>
          </p:cNvSpPr>
          <p:nvPr>
            <p:ph type="sldNum" sz="quarter" idx="12"/>
          </p:nvPr>
        </p:nvSpPr>
        <p:spPr/>
        <p:txBody>
          <a:bodyPr/>
          <a:lstStyle/>
          <a:p>
            <a:fld id="{03AE04C5-3085-4F64-BC65-54FE2DBF6EB1}" type="slidenum">
              <a:rPr lang="en-US" smtClean="0"/>
              <a:pPr/>
              <a:t>24</a:t>
            </a:fld>
            <a:endParaRPr lang="en-US" dirty="0"/>
          </a:p>
        </p:txBody>
      </p:sp>
    </p:spTree>
    <p:extLst>
      <p:ext uri="{BB962C8B-B14F-4D97-AF65-F5344CB8AC3E}">
        <p14:creationId xmlns:p14="http://schemas.microsoft.com/office/powerpoint/2010/main" val="12361919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771"/>
            <a:ext cx="10972800" cy="1143000"/>
          </a:xfrm>
        </p:spPr>
        <p:txBody>
          <a:bodyPr>
            <a:normAutofit fontScale="90000"/>
          </a:bodyPr>
          <a:lstStyle/>
          <a:p>
            <a:r>
              <a:rPr lang="en-US" sz="4900" b="1" dirty="0" smtClean="0">
                <a:solidFill>
                  <a:srgbClr val="C00000"/>
                </a:solidFill>
                <a:cs typeface="Times New Roman" panose="02020603050405020304" pitchFamily="18" charset="0"/>
              </a:rPr>
              <a:t>Opening .csv files in Microsoft Excel:</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sz="4000" b="1" dirty="0" smtClean="0">
                <a:solidFill>
                  <a:srgbClr val="C00000"/>
                </a:solidFill>
                <a:cs typeface="Times New Roman" panose="02020603050405020304" pitchFamily="18" charset="0"/>
              </a:rPr>
              <a:t>Data – Get External Data – From Text</a:t>
            </a:r>
            <a:endParaRPr lang="en-US" sz="4000"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1099457" y="1172173"/>
            <a:ext cx="5029199" cy="4525963"/>
          </a:xfrm>
        </p:spPr>
        <p:txBody>
          <a:bodyPr>
            <a:normAutofit/>
          </a:bodyPr>
          <a:lstStyle/>
          <a:p>
            <a:pPr lvl="0"/>
            <a:r>
              <a:rPr lang="en-US" sz="3200" dirty="0" smtClean="0"/>
              <a:t>Launch Microsoft Excel and open a blank workbook.</a:t>
            </a:r>
          </a:p>
          <a:p>
            <a:pPr lvl="0"/>
            <a:r>
              <a:rPr lang="en-US" sz="3200" dirty="0" smtClean="0"/>
              <a:t>Choose </a:t>
            </a:r>
            <a:r>
              <a:rPr lang="en-US" sz="3200" b="1" i="1" dirty="0" smtClean="0"/>
              <a:t>Data</a:t>
            </a:r>
            <a:r>
              <a:rPr lang="en-US" sz="3200" i="1" dirty="0" smtClean="0"/>
              <a:t> – </a:t>
            </a:r>
            <a:r>
              <a:rPr lang="en-US" sz="3200" b="1" i="1" dirty="0" smtClean="0"/>
              <a:t>Get External Data </a:t>
            </a:r>
            <a:r>
              <a:rPr lang="en-US" sz="3200" i="1" dirty="0" smtClean="0"/>
              <a:t>– </a:t>
            </a:r>
            <a:r>
              <a:rPr lang="en-US" sz="3200" b="1" i="1" dirty="0" smtClean="0"/>
              <a:t>From Text.</a:t>
            </a:r>
          </a:p>
          <a:p>
            <a:pPr lvl="1"/>
            <a:endParaRPr lang="en-US" dirty="0"/>
          </a:p>
          <a:p>
            <a:pPr lvl="0"/>
            <a:endParaRPr lang="en-US" dirty="0"/>
          </a:p>
        </p:txBody>
      </p:sp>
      <p:pic>
        <p:nvPicPr>
          <p:cNvPr id="5" name="Content Placeholder 4" descr="Author uses this visual to explain the first step to properly open the .csv files in Microsoft Excel.  Graphic shows the &quot;Data - Get External Data - From Text&quot; action screen." title="Image of Microsoft Excel's &quot;Data - Get External Data - From Text step&quot;"/>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28656" y="1371600"/>
            <a:ext cx="5029201" cy="27218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25</a:t>
            </a:fld>
            <a:endParaRPr lang="en-US" dirty="0">
              <a:solidFill>
                <a:schemeClr val="bg1">
                  <a:lumMod val="65000"/>
                </a:schemeClr>
              </a:solidFill>
            </a:endParaRPr>
          </a:p>
        </p:txBody>
      </p:sp>
    </p:spTree>
    <p:extLst>
      <p:ext uri="{BB962C8B-B14F-4D97-AF65-F5344CB8AC3E}">
        <p14:creationId xmlns:p14="http://schemas.microsoft.com/office/powerpoint/2010/main" val="3182606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7012"/>
            <a:ext cx="10972800" cy="1143000"/>
          </a:xfrm>
        </p:spPr>
        <p:txBody>
          <a:bodyPr>
            <a:normAutofit fontScale="90000"/>
          </a:bodyPr>
          <a:lstStyle/>
          <a:p>
            <a:r>
              <a:rPr lang="en-US" sz="4900" b="1" dirty="0" smtClean="0">
                <a:solidFill>
                  <a:srgbClr val="C00000"/>
                </a:solidFill>
                <a:cs typeface="Times New Roman" panose="02020603050405020304" pitchFamily="18" charset="0"/>
              </a:rPr>
              <a:t>Opening .csv files in Microsoft Excel:</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sz="4000" b="1" dirty="0" smtClean="0">
                <a:solidFill>
                  <a:srgbClr val="C00000"/>
                </a:solidFill>
                <a:cs typeface="Times New Roman" panose="02020603050405020304" pitchFamily="18" charset="0"/>
              </a:rPr>
              <a:t>Navigate – Import</a:t>
            </a:r>
            <a:endParaRPr lang="en-US" sz="4000"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1143000" y="1396873"/>
            <a:ext cx="4851400" cy="4525963"/>
          </a:xfrm>
        </p:spPr>
        <p:txBody>
          <a:bodyPr>
            <a:normAutofit/>
          </a:bodyPr>
          <a:lstStyle/>
          <a:p>
            <a:r>
              <a:rPr lang="en-US" sz="3200" dirty="0"/>
              <a:t>Navigate to the “2020LUCA” folder, choose the .csv and then choose </a:t>
            </a:r>
            <a:r>
              <a:rPr lang="en-US" sz="3200" b="1" i="1" dirty="0" smtClean="0"/>
              <a:t>Import.</a:t>
            </a:r>
            <a:endParaRPr lang="en-US" sz="3200" dirty="0"/>
          </a:p>
          <a:p>
            <a:pPr lvl="0"/>
            <a:endParaRPr lang="en-US" dirty="0"/>
          </a:p>
        </p:txBody>
      </p:sp>
      <p:pic>
        <p:nvPicPr>
          <p:cNvPr id="8" name="Content Placeholder 7" descr="Author uses this visual to explain the second step to properly open the .csv files in Microsoft Excel.  Graphic shows the &quot;Import&quot; action screen." title="Image of Microsoft Excel's &quot;Import&quot; step"/>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24600" y="1574139"/>
            <a:ext cx="4495238" cy="41714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26</a:t>
            </a:fld>
            <a:endParaRPr lang="en-US" dirty="0">
              <a:solidFill>
                <a:schemeClr val="bg1">
                  <a:lumMod val="65000"/>
                </a:schemeClr>
              </a:solidFill>
            </a:endParaRPr>
          </a:p>
        </p:txBody>
      </p:sp>
    </p:spTree>
    <p:extLst>
      <p:ext uri="{BB962C8B-B14F-4D97-AF65-F5344CB8AC3E}">
        <p14:creationId xmlns:p14="http://schemas.microsoft.com/office/powerpoint/2010/main" val="2633612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084" y="159627"/>
            <a:ext cx="10972800" cy="1143000"/>
          </a:xfrm>
        </p:spPr>
        <p:txBody>
          <a:bodyPr>
            <a:normAutofit fontScale="90000"/>
          </a:bodyPr>
          <a:lstStyle/>
          <a:p>
            <a:r>
              <a:rPr lang="en-US" sz="4900" b="1" dirty="0" smtClean="0">
                <a:solidFill>
                  <a:srgbClr val="C00000"/>
                </a:solidFill>
                <a:cs typeface="Times New Roman" panose="02020603050405020304" pitchFamily="18" charset="0"/>
              </a:rPr>
              <a:t>Opening .csv files in Microsoft Excel:</a:t>
            </a:r>
            <a:r>
              <a:rPr lang="en-US" b="1" dirty="0" smtClean="0">
                <a:solidFill>
                  <a:srgbClr val="C00000"/>
                </a:solidFill>
                <a:cs typeface="Times New Roman" panose="02020603050405020304" pitchFamily="18" charset="0"/>
              </a:rPr>
              <a:t/>
            </a:r>
            <a:br>
              <a:rPr lang="en-US" b="1" dirty="0" smtClean="0">
                <a:solidFill>
                  <a:srgbClr val="C00000"/>
                </a:solidFill>
                <a:cs typeface="Times New Roman" panose="02020603050405020304" pitchFamily="18" charset="0"/>
              </a:rPr>
            </a:br>
            <a:r>
              <a:rPr lang="en-US" sz="4000" b="1" dirty="0" smtClean="0">
                <a:solidFill>
                  <a:srgbClr val="C00000"/>
                </a:solidFill>
                <a:cs typeface="Times New Roman" panose="02020603050405020304" pitchFamily="18" charset="0"/>
              </a:rPr>
              <a:t>Text Import Wizard</a:t>
            </a:r>
            <a:endParaRPr lang="en-US" sz="4000"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1136902" y="1302627"/>
            <a:ext cx="4856007" cy="4793373"/>
          </a:xfrm>
        </p:spPr>
        <p:txBody>
          <a:bodyPr>
            <a:normAutofit fontScale="92500" lnSpcReduction="20000"/>
          </a:bodyPr>
          <a:lstStyle/>
          <a:p>
            <a:r>
              <a:rPr lang="en-US" sz="3000" dirty="0" smtClean="0"/>
              <a:t>Text </a:t>
            </a:r>
            <a:r>
              <a:rPr lang="en-US" sz="3000" dirty="0"/>
              <a:t>Import Wizard </a:t>
            </a:r>
            <a:r>
              <a:rPr lang="en-US" sz="3000" dirty="0" smtClean="0"/>
              <a:t>appears.</a:t>
            </a:r>
            <a:endParaRPr lang="en-US" sz="3000" dirty="0"/>
          </a:p>
          <a:p>
            <a:pPr lvl="1">
              <a:buSzPct val="75000"/>
              <a:buFont typeface="Courier New" panose="02070309020205020404" pitchFamily="49" charset="0"/>
              <a:buChar char="o"/>
            </a:pPr>
            <a:r>
              <a:rPr lang="en-US" sz="2600" dirty="0"/>
              <a:t>Step 1 of 3 (Original data type=</a:t>
            </a:r>
            <a:r>
              <a:rPr lang="en-US" sz="2600" b="1" i="1" dirty="0"/>
              <a:t>Delimited</a:t>
            </a:r>
            <a:r>
              <a:rPr lang="en-US" sz="2600" dirty="0"/>
              <a:t> and choose </a:t>
            </a:r>
            <a:r>
              <a:rPr lang="en-US" sz="2600" b="1" i="1" dirty="0"/>
              <a:t>Next</a:t>
            </a:r>
            <a:r>
              <a:rPr lang="en-US" sz="2600" dirty="0" smtClean="0"/>
              <a:t>).</a:t>
            </a:r>
            <a:endParaRPr lang="en-US" sz="2600" dirty="0"/>
          </a:p>
          <a:p>
            <a:pPr lvl="1">
              <a:buSzPct val="75000"/>
              <a:buFont typeface="Courier New" panose="02070309020205020404" pitchFamily="49" charset="0"/>
              <a:buChar char="o"/>
            </a:pPr>
            <a:r>
              <a:rPr lang="en-US" sz="2600" dirty="0"/>
              <a:t>Step 2 of 3 (Change Delimiters from Tab to </a:t>
            </a:r>
            <a:r>
              <a:rPr lang="en-US" sz="2600" b="1" i="1" dirty="0"/>
              <a:t>Comma</a:t>
            </a:r>
            <a:r>
              <a:rPr lang="en-US" sz="2600" dirty="0"/>
              <a:t> and choose </a:t>
            </a:r>
            <a:r>
              <a:rPr lang="en-US" sz="2600" b="1" i="1" dirty="0"/>
              <a:t>Next</a:t>
            </a:r>
            <a:r>
              <a:rPr lang="en-US" sz="2600" dirty="0" smtClean="0"/>
              <a:t>).</a:t>
            </a:r>
            <a:endParaRPr lang="en-US" sz="2600" dirty="0"/>
          </a:p>
          <a:p>
            <a:pPr lvl="1">
              <a:buSzPct val="75000"/>
              <a:buFont typeface="Courier New" panose="02070309020205020404" pitchFamily="49" charset="0"/>
              <a:buChar char="o"/>
            </a:pPr>
            <a:r>
              <a:rPr lang="en-US" sz="2600" dirty="0"/>
              <a:t>Step 3 of 3 (Select all fields in Data preview, Change the Column data format to </a:t>
            </a:r>
            <a:r>
              <a:rPr lang="en-US" sz="2600" b="1" i="1" dirty="0"/>
              <a:t>Text</a:t>
            </a:r>
            <a:r>
              <a:rPr lang="en-US" sz="2600" b="1" dirty="0"/>
              <a:t> </a:t>
            </a:r>
            <a:r>
              <a:rPr lang="en-US" sz="2600" dirty="0"/>
              <a:t>and choose </a:t>
            </a:r>
            <a:r>
              <a:rPr lang="en-US" sz="2600" b="1" i="1" dirty="0"/>
              <a:t>Finish</a:t>
            </a:r>
            <a:r>
              <a:rPr lang="en-US" sz="2600" dirty="0" smtClean="0"/>
              <a:t>).</a:t>
            </a:r>
            <a:endParaRPr lang="en-US" sz="2600" dirty="0"/>
          </a:p>
          <a:p>
            <a:r>
              <a:rPr lang="en-US" sz="3000" dirty="0" smtClean="0"/>
              <a:t>Import </a:t>
            </a:r>
            <a:r>
              <a:rPr lang="en-US" sz="3000" dirty="0"/>
              <a:t>Data choose </a:t>
            </a:r>
            <a:r>
              <a:rPr lang="en-US" sz="3000" b="1" i="1" dirty="0"/>
              <a:t>New worksheet </a:t>
            </a:r>
            <a:r>
              <a:rPr lang="en-US" sz="3000" dirty="0"/>
              <a:t>and </a:t>
            </a:r>
            <a:r>
              <a:rPr lang="en-US" sz="3000" b="1" i="1" dirty="0" smtClean="0"/>
              <a:t>OK.</a:t>
            </a:r>
            <a:endParaRPr lang="en-US" sz="3000" b="1" i="1" dirty="0"/>
          </a:p>
          <a:p>
            <a:pPr lvl="1"/>
            <a:endParaRPr lang="en-US" dirty="0"/>
          </a:p>
          <a:p>
            <a:pPr lvl="0"/>
            <a:endParaRPr lang="en-US" dirty="0"/>
          </a:p>
        </p:txBody>
      </p:sp>
      <p:pic>
        <p:nvPicPr>
          <p:cNvPr id="16" name="Content Placeholder 15" descr="Author uses this visual to explain the &quot;Text Import Wizard&quot; three steps to properly open the .csv files in Microsoft Excel.  Graphic shows all three steps to the process." title="Image of Microsoft Excel's three windows for &quot;Text Import Wizard&quot;"/>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8792" y="1436331"/>
            <a:ext cx="2169725"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19" descr="Author uses this visual to explain the final step to properly open the .csv files in Microsoft Excel.  Graphic shows two choices from the &quot;Import Data&quot; screen to insert the imported .csv data, &quot;New worksheet&quot; or &quot;Existing worksheet&quot;." title="Image of Microsoft Excel's two choices for &quot;Import Data&quot; step"/>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4400" y="1436331"/>
            <a:ext cx="2590799" cy="4499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Slide Number Placeholder 4"/>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27</a:t>
            </a:fld>
            <a:endParaRPr lang="en-US" dirty="0">
              <a:solidFill>
                <a:schemeClr val="bg1">
                  <a:lumMod val="65000"/>
                </a:schemeClr>
              </a:solidFill>
            </a:endParaRPr>
          </a:p>
        </p:txBody>
      </p:sp>
    </p:spTree>
    <p:extLst>
      <p:ext uri="{BB962C8B-B14F-4D97-AF65-F5344CB8AC3E}">
        <p14:creationId xmlns:p14="http://schemas.microsoft.com/office/powerpoint/2010/main" val="3766071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solidFill>
                  <a:srgbClr val="C00000"/>
                </a:solidFill>
              </a:rPr>
              <a:t>Opening .</a:t>
            </a:r>
            <a:r>
              <a:rPr lang="en-US" sz="4900" b="1" dirty="0" err="1" smtClean="0">
                <a:solidFill>
                  <a:srgbClr val="C00000"/>
                </a:solidFill>
              </a:rPr>
              <a:t>shp</a:t>
            </a:r>
            <a:r>
              <a:rPr lang="en-US" sz="4900" b="1" dirty="0" smtClean="0">
                <a:solidFill>
                  <a:srgbClr val="C00000"/>
                </a:solidFill>
              </a:rPr>
              <a:t> files in </a:t>
            </a:r>
            <a:r>
              <a:rPr lang="en-US" sz="4900" b="1" dirty="0" err="1" smtClean="0">
                <a:solidFill>
                  <a:srgbClr val="C00000"/>
                </a:solidFill>
              </a:rPr>
              <a:t>Esri</a:t>
            </a:r>
            <a:r>
              <a:rPr lang="en-US" sz="4900" b="1" dirty="0" smtClean="0">
                <a:solidFill>
                  <a:srgbClr val="C00000"/>
                </a:solidFill>
              </a:rPr>
              <a:t> ArcGIS:</a:t>
            </a:r>
            <a:r>
              <a:rPr lang="en-US" b="1" dirty="0" smtClean="0">
                <a:solidFill>
                  <a:srgbClr val="C00000"/>
                </a:solidFill>
              </a:rPr>
              <a:t/>
            </a:r>
            <a:br>
              <a:rPr lang="en-US" b="1" dirty="0" smtClean="0">
                <a:solidFill>
                  <a:srgbClr val="C00000"/>
                </a:solidFill>
              </a:rPr>
            </a:br>
            <a:r>
              <a:rPr lang="en-US" sz="4000" b="1" dirty="0" smtClean="0">
                <a:solidFill>
                  <a:srgbClr val="C00000"/>
                </a:solidFill>
              </a:rPr>
              <a:t>Launch ArcGIS – ArcMap</a:t>
            </a:r>
            <a:endParaRPr lang="en-US" sz="4000" b="1" dirty="0">
              <a:solidFill>
                <a:srgbClr val="C00000"/>
              </a:solidFill>
            </a:endParaRPr>
          </a:p>
        </p:txBody>
      </p:sp>
      <p:sp>
        <p:nvSpPr>
          <p:cNvPr id="3" name="Content Placeholder 2"/>
          <p:cNvSpPr>
            <a:spLocks noGrp="1"/>
          </p:cNvSpPr>
          <p:nvPr>
            <p:ph sz="half" idx="1"/>
          </p:nvPr>
        </p:nvSpPr>
        <p:spPr>
          <a:xfrm>
            <a:off x="1066800" y="1470761"/>
            <a:ext cx="4927600" cy="4525963"/>
          </a:xfrm>
        </p:spPr>
        <p:txBody>
          <a:bodyPr>
            <a:normAutofit/>
          </a:bodyPr>
          <a:lstStyle/>
          <a:p>
            <a:r>
              <a:rPr lang="en-US" sz="3600" dirty="0" smtClean="0"/>
              <a:t>From the Start Menu or a shortcut icon on desktop, launch ArcMap.</a:t>
            </a:r>
          </a:p>
          <a:p>
            <a:r>
              <a:rPr lang="en-US" sz="3600" dirty="0" smtClean="0"/>
              <a:t>A “Loading </a:t>
            </a:r>
            <a:r>
              <a:rPr lang="en-US" sz="3600" dirty="0"/>
              <a:t>D</a:t>
            </a:r>
            <a:r>
              <a:rPr lang="en-US" sz="3600" dirty="0" smtClean="0"/>
              <a:t>ocument” window appears.</a:t>
            </a:r>
          </a:p>
        </p:txBody>
      </p:sp>
      <p:pic>
        <p:nvPicPr>
          <p:cNvPr id="6" name="Content Placeholder 5" descr="Author uses as visual to illustrate the Loading Document window that appears after launching ArcMap." title="Image of ArcGIS ArcMap Loading Document window"/>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010400" y="1589315"/>
            <a:ext cx="3982048" cy="32204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28</a:t>
            </a:fld>
            <a:endParaRPr lang="en-US" dirty="0">
              <a:solidFill>
                <a:schemeClr val="bg1">
                  <a:lumMod val="65000"/>
                </a:schemeClr>
              </a:solidFill>
            </a:endParaRPr>
          </a:p>
        </p:txBody>
      </p:sp>
    </p:spTree>
    <p:extLst>
      <p:ext uri="{BB962C8B-B14F-4D97-AF65-F5344CB8AC3E}">
        <p14:creationId xmlns:p14="http://schemas.microsoft.com/office/powerpoint/2010/main" val="41467731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solidFill>
                  <a:srgbClr val="C00000"/>
                </a:solidFill>
              </a:rPr>
              <a:t>Opening .</a:t>
            </a:r>
            <a:r>
              <a:rPr lang="en-US" sz="4900" b="1" dirty="0" err="1" smtClean="0">
                <a:solidFill>
                  <a:srgbClr val="C00000"/>
                </a:solidFill>
              </a:rPr>
              <a:t>shp</a:t>
            </a:r>
            <a:r>
              <a:rPr lang="en-US" sz="4900" b="1" dirty="0" smtClean="0">
                <a:solidFill>
                  <a:srgbClr val="C00000"/>
                </a:solidFill>
              </a:rPr>
              <a:t> files in </a:t>
            </a:r>
            <a:r>
              <a:rPr lang="en-US" sz="4900" b="1" dirty="0" err="1" smtClean="0">
                <a:solidFill>
                  <a:srgbClr val="C00000"/>
                </a:solidFill>
              </a:rPr>
              <a:t>Esri</a:t>
            </a:r>
            <a:r>
              <a:rPr lang="en-US" sz="4900" b="1" dirty="0" smtClean="0">
                <a:solidFill>
                  <a:srgbClr val="C00000"/>
                </a:solidFill>
              </a:rPr>
              <a:t> ArcGIS:</a:t>
            </a:r>
            <a:r>
              <a:rPr lang="en-US" b="1" dirty="0" smtClean="0">
                <a:solidFill>
                  <a:srgbClr val="C00000"/>
                </a:solidFill>
              </a:rPr>
              <a:t/>
            </a:r>
            <a:br>
              <a:rPr lang="en-US" b="1" dirty="0" smtClean="0">
                <a:solidFill>
                  <a:srgbClr val="C00000"/>
                </a:solidFill>
              </a:rPr>
            </a:br>
            <a:r>
              <a:rPr lang="en-US" sz="4000" b="1" dirty="0" smtClean="0">
                <a:solidFill>
                  <a:srgbClr val="C00000"/>
                </a:solidFill>
              </a:rPr>
              <a:t>Setting </a:t>
            </a:r>
            <a:r>
              <a:rPr lang="en-US" sz="4000" b="1" dirty="0">
                <a:solidFill>
                  <a:srgbClr val="C00000"/>
                </a:solidFill>
              </a:rPr>
              <a:t>up .</a:t>
            </a:r>
            <a:r>
              <a:rPr lang="en-US" sz="4000" b="1" dirty="0" err="1" smtClean="0">
                <a:solidFill>
                  <a:srgbClr val="C00000"/>
                </a:solidFill>
              </a:rPr>
              <a:t>mxd</a:t>
            </a:r>
            <a:endParaRPr lang="en-US" dirty="0"/>
          </a:p>
        </p:txBody>
      </p:sp>
      <p:sp>
        <p:nvSpPr>
          <p:cNvPr id="3" name="Content Placeholder 2"/>
          <p:cNvSpPr>
            <a:spLocks noGrp="1"/>
          </p:cNvSpPr>
          <p:nvPr>
            <p:ph sz="half" idx="1"/>
          </p:nvPr>
        </p:nvSpPr>
        <p:spPr>
          <a:xfrm>
            <a:off x="1066800" y="1432879"/>
            <a:ext cx="4927600" cy="4525963"/>
          </a:xfrm>
        </p:spPr>
        <p:txBody>
          <a:bodyPr>
            <a:normAutofit/>
          </a:bodyPr>
          <a:lstStyle/>
          <a:p>
            <a:r>
              <a:rPr lang="en-US" sz="3200" dirty="0"/>
              <a:t>A blank Map Document </a:t>
            </a:r>
            <a:r>
              <a:rPr lang="en-US" sz="3200" dirty="0" smtClean="0"/>
              <a:t>(.</a:t>
            </a:r>
            <a:r>
              <a:rPr lang="en-US" sz="3200" dirty="0" err="1" smtClean="0"/>
              <a:t>mxd</a:t>
            </a:r>
            <a:r>
              <a:rPr lang="en-US" sz="3200" dirty="0" smtClean="0"/>
              <a:t>) </a:t>
            </a:r>
            <a:r>
              <a:rPr lang="en-US" sz="3200" dirty="0"/>
              <a:t>will </a:t>
            </a:r>
            <a:r>
              <a:rPr lang="en-US" sz="3200" dirty="0" smtClean="0"/>
              <a:t>open.</a:t>
            </a:r>
            <a:endParaRPr lang="en-US" sz="3200" dirty="0"/>
          </a:p>
          <a:p>
            <a:r>
              <a:rPr lang="en-US" sz="3200" dirty="0"/>
              <a:t>Click the </a:t>
            </a:r>
            <a:r>
              <a:rPr lang="en-US" sz="3200" b="1" i="1" dirty="0" smtClean="0"/>
              <a:t>Add</a:t>
            </a:r>
            <a:r>
              <a:rPr lang="en-US" sz="3200" i="1" dirty="0" smtClean="0"/>
              <a:t> </a:t>
            </a:r>
            <a:r>
              <a:rPr lang="en-US" sz="3200" dirty="0"/>
              <a:t>button to </a:t>
            </a:r>
            <a:r>
              <a:rPr lang="en-US" sz="3200" dirty="0" smtClean="0"/>
              <a:t>add </a:t>
            </a:r>
            <a:r>
              <a:rPr lang="en-US" sz="3200" dirty="0"/>
              <a:t>your </a:t>
            </a:r>
            <a:r>
              <a:rPr lang="en-US" sz="3200" dirty="0" smtClean="0"/>
              <a:t>data to the blank .mxd.</a:t>
            </a:r>
            <a:endParaRPr lang="en-US" sz="3200" dirty="0"/>
          </a:p>
        </p:txBody>
      </p:sp>
      <p:pic>
        <p:nvPicPr>
          <p:cNvPr id="6" name="Content Placeholder 5" descr="Author uses visual to illustrate the ArcMap screen that appears prior to choosing the Add Data button during the setup of the .mxd document." title="Image of ArcMap Add Data button"/>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97600" y="1600201"/>
            <a:ext cx="5384800" cy="3557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29</a:t>
            </a:fld>
            <a:endParaRPr lang="en-US" dirty="0">
              <a:solidFill>
                <a:schemeClr val="bg1">
                  <a:lumMod val="65000"/>
                </a:schemeClr>
              </a:solidFill>
            </a:endParaRPr>
          </a:p>
        </p:txBody>
      </p:sp>
    </p:spTree>
    <p:extLst>
      <p:ext uri="{BB962C8B-B14F-4D97-AF65-F5344CB8AC3E}">
        <p14:creationId xmlns:p14="http://schemas.microsoft.com/office/powerpoint/2010/main" val="40171312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2"/>
            <a:ext cx="11277600" cy="1283898"/>
          </a:xfrm>
        </p:spPr>
        <p:txBody>
          <a:bodyPr>
            <a:normAutofit/>
          </a:bodyPr>
          <a:lstStyle/>
          <a:p>
            <a:r>
              <a:rPr lang="en-US" b="1" dirty="0" smtClean="0">
                <a:solidFill>
                  <a:srgbClr val="C00000"/>
                </a:solidFill>
              </a:rPr>
              <a:t>Product Preferences – digital materials</a:t>
            </a:r>
            <a:endParaRPr lang="en-US" sz="2700" b="1" dirty="0">
              <a:solidFill>
                <a:srgbClr val="C00000"/>
              </a:solidFill>
            </a:endParaRPr>
          </a:p>
        </p:txBody>
      </p:sp>
      <p:sp>
        <p:nvSpPr>
          <p:cNvPr id="3" name="Content Placeholder 2"/>
          <p:cNvSpPr>
            <a:spLocks noGrp="1"/>
          </p:cNvSpPr>
          <p:nvPr>
            <p:ph idx="1"/>
          </p:nvPr>
        </p:nvSpPr>
        <p:spPr>
          <a:xfrm>
            <a:off x="457200" y="1066800"/>
            <a:ext cx="11125200" cy="4487863"/>
          </a:xfrm>
        </p:spPr>
        <p:txBody>
          <a:bodyPr>
            <a:normAutofit/>
          </a:bodyPr>
          <a:lstStyle/>
          <a:p>
            <a:pPr>
              <a:buSzPct val="75000"/>
            </a:pPr>
            <a:r>
              <a:rPr lang="en-US" sz="3600" dirty="0" smtClean="0"/>
              <a:t>Paper Address List and </a:t>
            </a:r>
            <a:r>
              <a:rPr lang="en-US" sz="3600" b="1" dirty="0" smtClean="0"/>
              <a:t>Paper/PDF </a:t>
            </a:r>
            <a:r>
              <a:rPr lang="en-US" sz="2800" dirty="0" smtClean="0"/>
              <a:t>(Paper/</a:t>
            </a:r>
            <a:r>
              <a:rPr lang="en-US" sz="2800" dirty="0" err="1" smtClean="0"/>
              <a:t>PaperPDF</a:t>
            </a:r>
            <a:r>
              <a:rPr lang="en-US" sz="2800" dirty="0" smtClean="0"/>
              <a:t>).</a:t>
            </a:r>
          </a:p>
          <a:p>
            <a:pPr>
              <a:buSzPct val="75000"/>
            </a:pPr>
            <a:r>
              <a:rPr lang="en-US" sz="3600" dirty="0" smtClean="0"/>
              <a:t>Paper Address List and </a:t>
            </a:r>
            <a:r>
              <a:rPr lang="en-US" sz="3600" b="1" dirty="0" smtClean="0"/>
              <a:t>Digital Map </a:t>
            </a:r>
            <a:r>
              <a:rPr lang="en-US" sz="2800" dirty="0" smtClean="0"/>
              <a:t>(Paper/Digital).</a:t>
            </a:r>
          </a:p>
          <a:p>
            <a:pPr>
              <a:buSzPct val="75000"/>
            </a:pPr>
            <a:r>
              <a:rPr lang="en-US" sz="3600" b="1" dirty="0" smtClean="0"/>
              <a:t>Digital Address List </a:t>
            </a:r>
            <a:r>
              <a:rPr lang="en-US" sz="3600" dirty="0" smtClean="0"/>
              <a:t>and Paper Large Format maps </a:t>
            </a:r>
            <a:r>
              <a:rPr lang="en-US" sz="2800" dirty="0" smtClean="0"/>
              <a:t>(Digital/Paper).</a:t>
            </a:r>
          </a:p>
          <a:p>
            <a:pPr>
              <a:buSzPct val="75000"/>
            </a:pPr>
            <a:r>
              <a:rPr lang="en-US" sz="3600" b="1" dirty="0" smtClean="0"/>
              <a:t>Digital Address List </a:t>
            </a:r>
            <a:r>
              <a:rPr lang="en-US" sz="3600" dirty="0" smtClean="0"/>
              <a:t>and </a:t>
            </a:r>
            <a:r>
              <a:rPr lang="en-US" sz="3600" b="1" dirty="0" smtClean="0"/>
              <a:t>Paper/PDF </a:t>
            </a:r>
            <a:r>
              <a:rPr lang="en-US" sz="2800" dirty="0" smtClean="0"/>
              <a:t>(Digital/</a:t>
            </a:r>
            <a:r>
              <a:rPr lang="en-US" sz="2800" dirty="0" err="1" smtClean="0"/>
              <a:t>PaperPDF</a:t>
            </a:r>
            <a:r>
              <a:rPr lang="en-US" sz="2800" dirty="0" smtClean="0"/>
              <a:t>).</a:t>
            </a:r>
          </a:p>
          <a:p>
            <a:pPr>
              <a:buSzPct val="75000"/>
            </a:pPr>
            <a:r>
              <a:rPr lang="en-US" sz="3600" b="1" dirty="0" smtClean="0"/>
              <a:t>Digital Address List </a:t>
            </a:r>
            <a:r>
              <a:rPr lang="en-US" sz="3600" dirty="0" smtClean="0"/>
              <a:t>and </a:t>
            </a:r>
            <a:r>
              <a:rPr lang="en-US" sz="3600" b="1" dirty="0" smtClean="0"/>
              <a:t>Digital Map </a:t>
            </a:r>
            <a:r>
              <a:rPr lang="en-US" sz="2800" dirty="0" smtClean="0"/>
              <a:t>(Digital/Digital).</a:t>
            </a:r>
          </a:p>
          <a:p>
            <a:pPr>
              <a:buSzPct val="75000"/>
            </a:pPr>
            <a:r>
              <a:rPr lang="en-US" sz="3600" dirty="0"/>
              <a:t>Geographic Update Partnership Software </a:t>
            </a:r>
            <a:r>
              <a:rPr lang="en-US" sz="2800" dirty="0"/>
              <a:t>(GUPS</a:t>
            </a:r>
            <a:r>
              <a:rPr lang="en-US" sz="2800" dirty="0" smtClean="0"/>
              <a:t>).</a:t>
            </a:r>
            <a:endParaRPr lang="en-US" sz="2800" dirty="0"/>
          </a:p>
          <a:p>
            <a:pPr lvl="1"/>
            <a:endParaRPr lang="en-US" sz="2000"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3</a:t>
            </a:fld>
            <a:endParaRPr lang="en-US" dirty="0"/>
          </a:p>
        </p:txBody>
      </p:sp>
    </p:spTree>
    <p:extLst>
      <p:ext uri="{BB962C8B-B14F-4D97-AF65-F5344CB8AC3E}">
        <p14:creationId xmlns:p14="http://schemas.microsoft.com/office/powerpoint/2010/main" val="11386914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solidFill>
                  <a:srgbClr val="C00000"/>
                </a:solidFill>
              </a:rPr>
              <a:t>Opening .</a:t>
            </a:r>
            <a:r>
              <a:rPr lang="en-US" sz="4900" b="1" dirty="0" err="1" smtClean="0">
                <a:solidFill>
                  <a:srgbClr val="C00000"/>
                </a:solidFill>
              </a:rPr>
              <a:t>shp</a:t>
            </a:r>
            <a:r>
              <a:rPr lang="en-US" sz="4900" b="1" dirty="0" smtClean="0">
                <a:solidFill>
                  <a:srgbClr val="C00000"/>
                </a:solidFill>
              </a:rPr>
              <a:t> files in </a:t>
            </a:r>
            <a:r>
              <a:rPr lang="en-US" sz="4900" b="1" dirty="0" err="1" smtClean="0">
                <a:solidFill>
                  <a:srgbClr val="C00000"/>
                </a:solidFill>
              </a:rPr>
              <a:t>Esri</a:t>
            </a:r>
            <a:r>
              <a:rPr lang="en-US" sz="4900" b="1" dirty="0" smtClean="0">
                <a:solidFill>
                  <a:srgbClr val="C00000"/>
                </a:solidFill>
              </a:rPr>
              <a:t> ArcGIS:</a:t>
            </a:r>
            <a:r>
              <a:rPr lang="en-US" b="1" dirty="0" smtClean="0">
                <a:solidFill>
                  <a:srgbClr val="C00000"/>
                </a:solidFill>
              </a:rPr>
              <a:t/>
            </a:r>
            <a:br>
              <a:rPr lang="en-US" b="1" dirty="0" smtClean="0">
                <a:solidFill>
                  <a:srgbClr val="C00000"/>
                </a:solidFill>
              </a:rPr>
            </a:br>
            <a:r>
              <a:rPr lang="en-US" sz="4000" b="1" dirty="0" smtClean="0">
                <a:solidFill>
                  <a:srgbClr val="C00000"/>
                </a:solidFill>
              </a:rPr>
              <a:t>Browse and add data</a:t>
            </a:r>
            <a:endParaRPr lang="en-US" dirty="0"/>
          </a:p>
        </p:txBody>
      </p:sp>
      <p:sp>
        <p:nvSpPr>
          <p:cNvPr id="3" name="Content Placeholder 2"/>
          <p:cNvSpPr>
            <a:spLocks noGrp="1"/>
          </p:cNvSpPr>
          <p:nvPr>
            <p:ph sz="half" idx="1"/>
          </p:nvPr>
        </p:nvSpPr>
        <p:spPr>
          <a:xfrm>
            <a:off x="1371600" y="1417638"/>
            <a:ext cx="4851400" cy="4525963"/>
          </a:xfrm>
        </p:spPr>
        <p:txBody>
          <a:bodyPr>
            <a:normAutofit/>
          </a:bodyPr>
          <a:lstStyle/>
          <a:p>
            <a:r>
              <a:rPr lang="en-US" sz="3200" dirty="0"/>
              <a:t>Browse for your </a:t>
            </a:r>
            <a:r>
              <a:rPr lang="en-US" sz="3200" dirty="0" smtClean="0"/>
              <a:t>data.</a:t>
            </a:r>
          </a:p>
          <a:p>
            <a:r>
              <a:rPr lang="en-US" sz="3200" dirty="0"/>
              <a:t>Select the e</a:t>
            </a:r>
            <a:r>
              <a:rPr lang="en-US" sz="3200" dirty="0" smtClean="0"/>
              <a:t>dges </a:t>
            </a:r>
            <a:r>
              <a:rPr lang="en-US" sz="3200" dirty="0" err="1" smtClean="0"/>
              <a:t>shapefile</a:t>
            </a:r>
            <a:r>
              <a:rPr lang="en-US" sz="3200" dirty="0" smtClean="0"/>
              <a:t> </a:t>
            </a:r>
            <a:r>
              <a:rPr lang="en-US" sz="3200" dirty="0"/>
              <a:t>and the t</a:t>
            </a:r>
            <a:r>
              <a:rPr lang="en-US" sz="3200" dirty="0" smtClean="0"/>
              <a:t>abblock2010 </a:t>
            </a:r>
            <a:r>
              <a:rPr lang="en-US" sz="3200" dirty="0" err="1" smtClean="0"/>
              <a:t>shapefile</a:t>
            </a:r>
            <a:r>
              <a:rPr lang="en-US" sz="3200" dirty="0" smtClean="0"/>
              <a:t> </a:t>
            </a:r>
            <a:r>
              <a:rPr lang="en-US" sz="3200" dirty="0"/>
              <a:t>and click </a:t>
            </a:r>
            <a:r>
              <a:rPr lang="en-US" sz="3200" b="1" i="1" dirty="0" smtClean="0"/>
              <a:t>Add</a:t>
            </a:r>
            <a:r>
              <a:rPr lang="en-US" sz="3200" dirty="0" smtClean="0"/>
              <a:t>.</a:t>
            </a:r>
            <a:endParaRPr lang="en-US" sz="3200" dirty="0"/>
          </a:p>
          <a:p>
            <a:pPr marL="0" indent="0">
              <a:buNone/>
            </a:pPr>
            <a:endParaRPr lang="en-US" sz="3200" dirty="0"/>
          </a:p>
        </p:txBody>
      </p:sp>
      <p:pic>
        <p:nvPicPr>
          <p:cNvPr id="6" name="Content Placeholder 5" descr="Author uses image as visual of Add Data window for selecting the shapefile to add to the .mxd document." title="Image of ArcMap Add Data window"/>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805631" y="1600201"/>
            <a:ext cx="4744112" cy="31532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30</a:t>
            </a:fld>
            <a:endParaRPr lang="en-US" dirty="0">
              <a:solidFill>
                <a:schemeClr val="bg1">
                  <a:lumMod val="65000"/>
                </a:schemeClr>
              </a:solidFill>
            </a:endParaRPr>
          </a:p>
        </p:txBody>
      </p:sp>
    </p:spTree>
    <p:extLst>
      <p:ext uri="{BB962C8B-B14F-4D97-AF65-F5344CB8AC3E}">
        <p14:creationId xmlns:p14="http://schemas.microsoft.com/office/powerpoint/2010/main" val="34054864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solidFill>
                  <a:srgbClr val="C00000"/>
                </a:solidFill>
              </a:rPr>
              <a:t>Opening .</a:t>
            </a:r>
            <a:r>
              <a:rPr lang="en-US" sz="4900" b="1" dirty="0" err="1" smtClean="0">
                <a:solidFill>
                  <a:srgbClr val="C00000"/>
                </a:solidFill>
              </a:rPr>
              <a:t>shp</a:t>
            </a:r>
            <a:r>
              <a:rPr lang="en-US" sz="4900" b="1" dirty="0" smtClean="0">
                <a:solidFill>
                  <a:srgbClr val="C00000"/>
                </a:solidFill>
              </a:rPr>
              <a:t> files in </a:t>
            </a:r>
            <a:r>
              <a:rPr lang="en-US" sz="4900" b="1" dirty="0" err="1" smtClean="0">
                <a:solidFill>
                  <a:srgbClr val="C00000"/>
                </a:solidFill>
              </a:rPr>
              <a:t>Esri</a:t>
            </a:r>
            <a:r>
              <a:rPr lang="en-US" sz="4900" b="1" dirty="0" smtClean="0">
                <a:solidFill>
                  <a:srgbClr val="C00000"/>
                </a:solidFill>
              </a:rPr>
              <a:t> ArcGIS:</a:t>
            </a:r>
            <a:r>
              <a:rPr lang="en-US" b="1" dirty="0" smtClean="0">
                <a:solidFill>
                  <a:srgbClr val="C00000"/>
                </a:solidFill>
              </a:rPr>
              <a:t/>
            </a:r>
            <a:br>
              <a:rPr lang="en-US" b="1" dirty="0" smtClean="0">
                <a:solidFill>
                  <a:srgbClr val="C00000"/>
                </a:solidFill>
              </a:rPr>
            </a:br>
            <a:r>
              <a:rPr lang="en-US" sz="4000" b="1" dirty="0" smtClean="0">
                <a:solidFill>
                  <a:srgbClr val="C00000"/>
                </a:solidFill>
              </a:rPr>
              <a:t>Add Data resulting visual</a:t>
            </a:r>
            <a:endParaRPr lang="en-US" dirty="0"/>
          </a:p>
        </p:txBody>
      </p:sp>
      <p:sp>
        <p:nvSpPr>
          <p:cNvPr id="3" name="Content Placeholder 2"/>
          <p:cNvSpPr>
            <a:spLocks noGrp="1"/>
          </p:cNvSpPr>
          <p:nvPr>
            <p:ph sz="half" idx="1"/>
          </p:nvPr>
        </p:nvSpPr>
        <p:spPr>
          <a:xfrm>
            <a:off x="1062273" y="1432879"/>
            <a:ext cx="5027631" cy="4525963"/>
          </a:xfrm>
        </p:spPr>
        <p:txBody>
          <a:bodyPr>
            <a:normAutofit/>
          </a:bodyPr>
          <a:lstStyle/>
          <a:p>
            <a:r>
              <a:rPr lang="en-US" sz="3200" dirty="0" smtClean="0"/>
              <a:t>Something similar to this image appears after successfully adding the edges and tabblock2010 </a:t>
            </a:r>
            <a:r>
              <a:rPr lang="en-US" sz="3200" dirty="0" err="1" smtClean="0"/>
              <a:t>shapefiles</a:t>
            </a:r>
            <a:r>
              <a:rPr lang="en-US" sz="3200" dirty="0" smtClean="0"/>
              <a:t>.</a:t>
            </a:r>
            <a:endParaRPr lang="en-US" sz="3200" dirty="0"/>
          </a:p>
          <a:p>
            <a:pPr marL="0" indent="0">
              <a:buNone/>
            </a:pPr>
            <a:endParaRPr lang="en-US" sz="3200" dirty="0"/>
          </a:p>
        </p:txBody>
      </p:sp>
      <p:pic>
        <p:nvPicPr>
          <p:cNvPr id="7" name="Content Placeholder 6" descr="Author uses visual to illustrate the successful addition of both the edges and tabblock2010 shapefiles into ArcGIS ArcMap." title="Image of ArcMap with edges and tabblock2010 shapefiles properly added"/>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97600" y="1600201"/>
            <a:ext cx="5384800" cy="3502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31</a:t>
            </a:fld>
            <a:endParaRPr lang="en-US" dirty="0">
              <a:solidFill>
                <a:schemeClr val="bg1">
                  <a:lumMod val="65000"/>
                </a:schemeClr>
              </a:solidFill>
            </a:endParaRPr>
          </a:p>
        </p:txBody>
      </p:sp>
    </p:spTree>
    <p:extLst>
      <p:ext uri="{BB962C8B-B14F-4D97-AF65-F5344CB8AC3E}">
        <p14:creationId xmlns:p14="http://schemas.microsoft.com/office/powerpoint/2010/main" val="4101540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10972800" cy="1143000"/>
          </a:xfrm>
        </p:spPr>
        <p:txBody>
          <a:bodyPr/>
          <a:lstStyle/>
          <a:p>
            <a:r>
              <a:rPr lang="en-US" b="1" dirty="0" smtClean="0">
                <a:solidFill>
                  <a:srgbClr val="C00000"/>
                </a:solidFill>
              </a:rPr>
              <a:t>Digital materials </a:t>
            </a:r>
            <a:r>
              <a:rPr lang="en-US" b="1" dirty="0">
                <a:solidFill>
                  <a:srgbClr val="C00000"/>
                </a:solidFill>
              </a:rPr>
              <a:t>i</a:t>
            </a:r>
            <a:r>
              <a:rPr lang="en-US" b="1" dirty="0" smtClean="0">
                <a:solidFill>
                  <a:srgbClr val="C00000"/>
                </a:solidFill>
              </a:rPr>
              <a:t>nitial setup summary</a:t>
            </a:r>
            <a:endParaRPr lang="en-US" b="1" dirty="0">
              <a:solidFill>
                <a:srgbClr val="C00000"/>
              </a:solidFill>
            </a:endParaRPr>
          </a:p>
        </p:txBody>
      </p:sp>
      <p:sp>
        <p:nvSpPr>
          <p:cNvPr id="3" name="Content Placeholder 2"/>
          <p:cNvSpPr>
            <a:spLocks noGrp="1"/>
          </p:cNvSpPr>
          <p:nvPr>
            <p:ph idx="1"/>
          </p:nvPr>
        </p:nvSpPr>
        <p:spPr>
          <a:xfrm>
            <a:off x="1047750" y="914400"/>
            <a:ext cx="10134600" cy="5029200"/>
          </a:xfrm>
        </p:spPr>
        <p:txBody>
          <a:bodyPr>
            <a:normAutofit/>
          </a:bodyPr>
          <a:lstStyle/>
          <a:p>
            <a:r>
              <a:rPr lang="en-US" sz="3600" dirty="0" smtClean="0"/>
              <a:t>Ensure </a:t>
            </a:r>
            <a:r>
              <a:rPr lang="en-US" sz="3600" i="1" dirty="0" smtClean="0"/>
              <a:t>Confidentiality and Security Guidelines </a:t>
            </a:r>
            <a:r>
              <a:rPr lang="en-US" sz="3600" dirty="0" smtClean="0"/>
              <a:t>followed and Title 13 security in place prior to installation of DVD material to local drive.</a:t>
            </a:r>
          </a:p>
          <a:p>
            <a:r>
              <a:rPr lang="en-US" sz="3600" dirty="0"/>
              <a:t>Review the “</a:t>
            </a:r>
            <a:r>
              <a:rPr lang="en-US" sz="3600" dirty="0" err="1"/>
              <a:t>readmefirst</a:t>
            </a:r>
            <a:r>
              <a:rPr lang="en-US" sz="3600" dirty="0"/>
              <a:t>#” txt file on </a:t>
            </a:r>
            <a:r>
              <a:rPr lang="en-US" sz="3600" dirty="0" smtClean="0"/>
              <a:t>DVD.</a:t>
            </a:r>
            <a:endParaRPr lang="en-US" sz="3600" dirty="0"/>
          </a:p>
          <a:p>
            <a:r>
              <a:rPr lang="en-US" sz="3600" dirty="0" smtClean="0"/>
              <a:t>Review </a:t>
            </a:r>
            <a:r>
              <a:rPr lang="en-US" sz="3600" dirty="0"/>
              <a:t>presentation again upon receipt of </a:t>
            </a:r>
            <a:r>
              <a:rPr lang="en-US" sz="3600" dirty="0" smtClean="0"/>
              <a:t>materials.</a:t>
            </a:r>
            <a:endParaRPr lang="en-US" sz="3600" dirty="0"/>
          </a:p>
          <a:p>
            <a:r>
              <a:rPr lang="en-US" sz="3600" dirty="0" smtClean="0"/>
              <a:t>Use presentation in conjunction with Respondent Guide and the </a:t>
            </a:r>
            <a:r>
              <a:rPr lang="en-US" sz="3600" i="1" dirty="0" smtClean="0"/>
              <a:t>2020 LUCA Quick Start Guide.</a:t>
            </a:r>
          </a:p>
        </p:txBody>
      </p:sp>
      <p:sp>
        <p:nvSpPr>
          <p:cNvPr id="4" name="Slide Number Placeholder 3"/>
          <p:cNvSpPr>
            <a:spLocks noGrp="1"/>
          </p:cNvSpPr>
          <p:nvPr>
            <p:ph type="sldNum" sz="quarter" idx="12"/>
          </p:nvPr>
        </p:nvSpPr>
        <p:spPr/>
        <p:txBody>
          <a:bodyPr/>
          <a:lstStyle/>
          <a:p>
            <a:fld id="{03AE04C5-3085-4F64-BC65-54FE2DBF6EB1}" type="slidenum">
              <a:rPr lang="en-US" smtClean="0"/>
              <a:pPr/>
              <a:t>32</a:t>
            </a:fld>
            <a:endParaRPr lang="en-US" dirty="0"/>
          </a:p>
        </p:txBody>
      </p:sp>
    </p:spTree>
    <p:extLst>
      <p:ext uri="{BB962C8B-B14F-4D97-AF65-F5344CB8AC3E}">
        <p14:creationId xmlns:p14="http://schemas.microsoft.com/office/powerpoint/2010/main" val="12243083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990600"/>
            <a:ext cx="10134600" cy="5029200"/>
          </a:xfrm>
        </p:spPr>
        <p:txBody>
          <a:bodyPr>
            <a:normAutofit lnSpcReduction="10000"/>
          </a:bodyPr>
          <a:lstStyle/>
          <a:p>
            <a:r>
              <a:rPr lang="en-US" sz="3600" dirty="0"/>
              <a:t>Visit the 2020 LUCA </a:t>
            </a:r>
            <a:r>
              <a:rPr lang="en-US" sz="3600" dirty="0" smtClean="0"/>
              <a:t>website:</a:t>
            </a:r>
            <a:endParaRPr lang="en-US" sz="3600" dirty="0"/>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(xxx)xxx-xxxx</a:t>
            </a:r>
          </a:p>
          <a:p>
            <a:pPr lvl="1">
              <a:buSzPct val="75000"/>
              <a:buFont typeface="Courier New" panose="02070309020205020404" pitchFamily="49" charset="0"/>
              <a:buChar char="o"/>
            </a:pPr>
            <a:r>
              <a:rPr lang="en-US" dirty="0"/>
              <a:t>Primary </a:t>
            </a:r>
            <a:r>
              <a:rPr lang="en-US" dirty="0" smtClean="0"/>
              <a:t>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a:t>
            </a:r>
            <a:r>
              <a:rPr lang="en-US" dirty="0" smtClean="0"/>
              <a:t>email: </a:t>
            </a:r>
            <a:r>
              <a:rPr lang="en-US" dirty="0"/>
              <a:t>xxxxxxxxxxx</a:t>
            </a:r>
            <a:r>
              <a:rPr lang="en-US" dirty="0">
                <a:hlinkClick r:id="rId5"/>
              </a:rPr>
              <a:t>.geography@census.gov</a:t>
            </a:r>
            <a:r>
              <a:rPr lang="en-US" dirty="0"/>
              <a:t> </a:t>
            </a:r>
          </a:p>
        </p:txBody>
      </p:sp>
      <p:sp>
        <p:nvSpPr>
          <p:cNvPr id="5" name="Slide Number Placeholder 4"/>
          <p:cNvSpPr>
            <a:spLocks noGrp="1"/>
          </p:cNvSpPr>
          <p:nvPr>
            <p:ph type="sldNum" sz="quarter" idx="12"/>
          </p:nvPr>
        </p:nvSpPr>
        <p:spPr/>
        <p:txBody>
          <a:bodyPr/>
          <a:lstStyle/>
          <a:p>
            <a:fld id="{03AE04C5-3085-4F64-BC65-54FE2DBF6EB1}" type="slidenum">
              <a:rPr lang="en-US" smtClean="0"/>
              <a:pPr/>
              <a:t>33</a:t>
            </a:fld>
            <a:endParaRPr lang="en-US" dirty="0"/>
          </a:p>
        </p:txBody>
      </p:sp>
    </p:spTree>
    <p:extLst>
      <p:ext uri="{BB962C8B-B14F-4D97-AF65-F5344CB8AC3E}">
        <p14:creationId xmlns:p14="http://schemas.microsoft.com/office/powerpoint/2010/main" val="34156129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latin typeface="Calibri" panose="020F0502020204030204" pitchFamily="34" charset="0"/>
                <a:cs typeface="Times New Roman" panose="02020603050405020304" pitchFamily="18" charset="0"/>
              </a:rPr>
              <a:t>Connect with </a:t>
            </a:r>
            <a:r>
              <a:rPr lang="en-US" b="1" dirty="0" smtClean="0">
                <a:solidFill>
                  <a:srgbClr val="C00000"/>
                </a:solidFill>
                <a:latin typeface="Calibri" panose="020F0502020204030204" pitchFamily="34" charset="0"/>
                <a:cs typeface="Times New Roman" panose="02020603050405020304" pitchFamily="18" charset="0"/>
              </a:rPr>
              <a:t>us</a:t>
            </a:r>
            <a:endParaRPr lang="en-US" b="1" dirty="0">
              <a:solidFill>
                <a:srgbClr val="C00000"/>
              </a:solidFill>
              <a:latin typeface="Calibri" panose="020F0502020204030204" pitchFamily="34" charset="0"/>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instagram.com/uscensusbureau</a:t>
            </a: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pinterest.com/uscensusbureau</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3" name="Slide Number Placeholder 2"/>
          <p:cNvSpPr>
            <a:spLocks noGrp="1"/>
          </p:cNvSpPr>
          <p:nvPr>
            <p:ph type="sldNum" sz="quarter" idx="12"/>
          </p:nvPr>
        </p:nvSpPr>
        <p:spPr/>
        <p:txBody>
          <a:bodyPr/>
          <a:lstStyle/>
          <a:p>
            <a:fld id="{03AE04C5-3085-4F64-BC65-54FE2DBF6EB1}" type="slidenum">
              <a:rPr lang="en-US" smtClean="0"/>
              <a:pPr/>
              <a:t>34</a:t>
            </a:fld>
            <a:endParaRPr lang="en-US" dirty="0"/>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12"/>
            <a:ext cx="10972800" cy="1143000"/>
          </a:xfrm>
        </p:spPr>
        <p:txBody>
          <a:bodyPr/>
          <a:lstStyle/>
          <a:p>
            <a:r>
              <a:rPr lang="en-US" b="1" dirty="0" smtClean="0">
                <a:solidFill>
                  <a:srgbClr val="C00000"/>
                </a:solidFill>
              </a:rPr>
              <a:t>Preparing for LUCA digital materials</a:t>
            </a:r>
            <a:endParaRPr lang="en-US" b="1" dirty="0">
              <a:solidFill>
                <a:srgbClr val="C00000"/>
              </a:solidFill>
            </a:endParaRPr>
          </a:p>
        </p:txBody>
      </p:sp>
      <p:sp>
        <p:nvSpPr>
          <p:cNvPr id="3" name="Content Placeholder 2"/>
          <p:cNvSpPr>
            <a:spLocks noGrp="1"/>
          </p:cNvSpPr>
          <p:nvPr>
            <p:ph idx="1"/>
          </p:nvPr>
        </p:nvSpPr>
        <p:spPr>
          <a:xfrm>
            <a:off x="1028700" y="1143000"/>
            <a:ext cx="10134600" cy="4525963"/>
          </a:xfrm>
        </p:spPr>
        <p:txBody>
          <a:bodyPr>
            <a:normAutofit/>
          </a:bodyPr>
          <a:lstStyle/>
          <a:p>
            <a:r>
              <a:rPr lang="en-US" sz="3600" dirty="0" smtClean="0"/>
              <a:t>DVD(s) of digital LUCA materials.</a:t>
            </a:r>
          </a:p>
          <a:p>
            <a:r>
              <a:rPr lang="en-US" sz="3600" dirty="0" smtClean="0"/>
              <a:t>Suggested setup of local system.</a:t>
            </a:r>
          </a:p>
          <a:p>
            <a:r>
              <a:rPr lang="en-US" sz="3600" dirty="0" smtClean="0"/>
              <a:t>Extracting files.</a:t>
            </a:r>
          </a:p>
          <a:p>
            <a:r>
              <a:rPr lang="en-US" sz="3600" dirty="0" smtClean="0"/>
              <a:t>File naming convention and examples.</a:t>
            </a:r>
            <a:endParaRPr lang="en-US" sz="3600" dirty="0"/>
          </a:p>
        </p:txBody>
      </p:sp>
      <p:sp>
        <p:nvSpPr>
          <p:cNvPr id="4" name="Slide Number Placeholder 3"/>
          <p:cNvSpPr>
            <a:spLocks noGrp="1"/>
          </p:cNvSpPr>
          <p:nvPr>
            <p:ph type="sldNum" sz="quarter" idx="12"/>
          </p:nvPr>
        </p:nvSpPr>
        <p:spPr/>
        <p:txBody>
          <a:bodyPr/>
          <a:lstStyle/>
          <a:p>
            <a:fld id="{03AE04C5-3085-4F64-BC65-54FE2DBF6EB1}" type="slidenum">
              <a:rPr lang="en-US" smtClean="0"/>
              <a:pPr/>
              <a:t>4</a:t>
            </a:fld>
            <a:endParaRPr lang="en-US" dirty="0"/>
          </a:p>
        </p:txBody>
      </p:sp>
    </p:spTree>
    <p:extLst>
      <p:ext uri="{BB962C8B-B14F-4D97-AF65-F5344CB8AC3E}">
        <p14:creationId xmlns:p14="http://schemas.microsoft.com/office/powerpoint/2010/main" val="14177598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902898"/>
          </a:xfrm>
        </p:spPr>
        <p:txBody>
          <a:bodyPr>
            <a:normAutofit/>
          </a:bodyPr>
          <a:lstStyle/>
          <a:p>
            <a:r>
              <a:rPr lang="en-US" b="1" dirty="0" smtClean="0">
                <a:solidFill>
                  <a:srgbClr val="C00000"/>
                </a:solidFill>
                <a:cs typeface="Times New Roman" panose="02020603050405020304" pitchFamily="18" charset="0"/>
              </a:rPr>
              <a:t>DVD(s) of LUCA digital materials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896112"/>
            <a:ext cx="10972800" cy="5281615"/>
          </a:xfrm>
        </p:spPr>
        <p:txBody>
          <a:bodyPr>
            <a:normAutofit/>
          </a:bodyPr>
          <a:lstStyle/>
          <a:p>
            <a:r>
              <a:rPr lang="en-US" sz="3600" dirty="0" smtClean="0"/>
              <a:t>One DVD with Title 13 and non-Title 13 materials.</a:t>
            </a:r>
          </a:p>
          <a:p>
            <a:pPr lvl="1">
              <a:buSzPct val="75000"/>
              <a:buFont typeface="Courier New" panose="02070309020205020404" pitchFamily="49" charset="0"/>
              <a:buChar char="o"/>
            </a:pPr>
            <a:r>
              <a:rPr lang="en-US" sz="3200" dirty="0"/>
              <a:t> </a:t>
            </a:r>
            <a:r>
              <a:rPr lang="en-US" sz="3200" dirty="0" smtClean="0"/>
              <a:t>root directory.</a:t>
            </a:r>
          </a:p>
          <a:p>
            <a:pPr lvl="1">
              <a:buSzPct val="75000"/>
              <a:buFont typeface="Courier New" panose="02070309020205020404" pitchFamily="49" charset="0"/>
              <a:buChar char="o"/>
            </a:pPr>
            <a:r>
              <a:rPr lang="en-US" sz="3200" dirty="0" smtClean="0"/>
              <a:t>“maps” folder.</a:t>
            </a:r>
            <a:endParaRPr lang="en-US" sz="2800" dirty="0" smtClean="0"/>
          </a:p>
          <a:p>
            <a:pPr lvl="1">
              <a:buSzPct val="75000"/>
              <a:buFont typeface="Courier New" panose="02070309020205020404" pitchFamily="49" charset="0"/>
              <a:buChar char="o"/>
            </a:pPr>
            <a:r>
              <a:rPr lang="en-US" sz="3200" dirty="0" smtClean="0"/>
              <a:t>“shape” folder.</a:t>
            </a:r>
          </a:p>
          <a:p>
            <a:r>
              <a:rPr lang="en-US" sz="3600" dirty="0" smtClean="0"/>
              <a:t>Digital/Digital participants.</a:t>
            </a:r>
          </a:p>
          <a:p>
            <a:pPr lvl="1">
              <a:buSzPct val="75000"/>
              <a:buFont typeface="Courier New" panose="02070309020205020404" pitchFamily="49" charset="0"/>
              <a:buChar char="o"/>
            </a:pPr>
            <a:r>
              <a:rPr lang="en-US" sz="3200" dirty="0" smtClean="0"/>
              <a:t>Three DVDs.</a:t>
            </a:r>
          </a:p>
          <a:p>
            <a:pPr lvl="2"/>
            <a:r>
              <a:rPr lang="en-US" sz="2800" dirty="0" smtClean="0"/>
              <a:t>One with Title 13 data in “shape” folder.</a:t>
            </a:r>
          </a:p>
          <a:p>
            <a:pPr lvl="2"/>
            <a:r>
              <a:rPr lang="en-US" sz="2800" dirty="0" smtClean="0"/>
              <a:t>One with non-Title 13 data in “shape” folder.</a:t>
            </a:r>
          </a:p>
          <a:p>
            <a:pPr lvl="2"/>
            <a:r>
              <a:rPr lang="en-US" sz="2800" dirty="0" smtClean="0"/>
              <a:t>One with </a:t>
            </a:r>
            <a:r>
              <a:rPr lang="en-US" sz="2800" dirty="0" smtClean="0">
                <a:latin typeface="Calibri" panose="020F0502020204030204" pitchFamily="34" charset="0"/>
                <a:cs typeface="Times New Roman" panose="02020603050405020304" pitchFamily="18" charset="0"/>
              </a:rPr>
              <a:t>GUPS installation software.</a:t>
            </a:r>
            <a:endParaRPr lang="en-US" sz="2800" dirty="0">
              <a:latin typeface="Calibri" panose="020F0502020204030204" pitchFamily="34" charset="0"/>
              <a:cs typeface="Times New Roman" panose="02020603050405020304" pitchFamily="18" charset="0"/>
            </a:endParaRPr>
          </a:p>
          <a:p>
            <a:endParaRPr lang="en-US" dirty="0" smtClean="0"/>
          </a:p>
        </p:txBody>
      </p:sp>
      <p:sp>
        <p:nvSpPr>
          <p:cNvPr id="4" name="Slide Number Placeholder 3"/>
          <p:cNvSpPr>
            <a:spLocks noGrp="1"/>
          </p:cNvSpPr>
          <p:nvPr>
            <p:ph type="sldNum" sz="quarter" idx="12"/>
          </p:nvPr>
        </p:nvSpPr>
        <p:spPr/>
        <p:txBody>
          <a:bodyPr/>
          <a:lstStyle/>
          <a:p>
            <a:fld id="{03AE04C5-3085-4F64-BC65-54FE2DBF6EB1}" type="slidenum">
              <a:rPr lang="en-US" smtClean="0"/>
              <a:pPr/>
              <a:t>5</a:t>
            </a:fld>
            <a:endParaRPr lang="en-US" dirty="0"/>
          </a:p>
        </p:txBody>
      </p:sp>
    </p:spTree>
    <p:extLst>
      <p:ext uri="{BB962C8B-B14F-4D97-AF65-F5344CB8AC3E}">
        <p14:creationId xmlns:p14="http://schemas.microsoft.com/office/powerpoint/2010/main" val="22281821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902898"/>
          </a:xfrm>
        </p:spPr>
        <p:txBody>
          <a:bodyPr>
            <a:normAutofit/>
          </a:bodyPr>
          <a:lstStyle/>
          <a:p>
            <a:r>
              <a:rPr lang="en-US" b="1" dirty="0" smtClean="0">
                <a:solidFill>
                  <a:srgbClr val="C00000"/>
                </a:solidFill>
                <a:cs typeface="Times New Roman" panose="02020603050405020304" pitchFamily="18" charset="0"/>
              </a:rPr>
              <a:t>Suggested setup of local </a:t>
            </a:r>
            <a:r>
              <a:rPr lang="en-US" b="1" dirty="0">
                <a:solidFill>
                  <a:srgbClr val="C00000"/>
                </a:solidFill>
                <a:cs typeface="Times New Roman" panose="02020603050405020304" pitchFamily="18" charset="0"/>
              </a:rPr>
              <a:t>s</a:t>
            </a:r>
            <a:r>
              <a:rPr lang="en-US" b="1" dirty="0" smtClean="0">
                <a:solidFill>
                  <a:srgbClr val="C00000"/>
                </a:solidFill>
                <a:cs typeface="Times New Roman" panose="02020603050405020304" pitchFamily="18" charset="0"/>
              </a:rPr>
              <a:t>ystem</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600" y="914400"/>
            <a:ext cx="10972800" cy="5097463"/>
          </a:xfrm>
        </p:spPr>
        <p:txBody>
          <a:bodyPr>
            <a:noAutofit/>
          </a:bodyPr>
          <a:lstStyle/>
          <a:p>
            <a:r>
              <a:rPr lang="en-US" sz="3500" dirty="0"/>
              <a:t>If DVDs damaged, incomplete, or files corrupted contact Geographic Programs Support Desk </a:t>
            </a:r>
            <a:r>
              <a:rPr lang="en-US" sz="3500" dirty="0" smtClean="0"/>
              <a:t>at: 1-844-344-0169.</a:t>
            </a:r>
            <a:endParaRPr lang="en-US" sz="3500" dirty="0"/>
          </a:p>
          <a:p>
            <a:r>
              <a:rPr lang="en-US" sz="3500" dirty="0" smtClean="0"/>
              <a:t>If DVDs ok, create folder named “2020LUCA”.</a:t>
            </a:r>
          </a:p>
          <a:p>
            <a:r>
              <a:rPr lang="en-US" sz="3500" dirty="0" smtClean="0"/>
              <a:t>Copy contents of DVD into “2020LUCA” folder.</a:t>
            </a:r>
          </a:p>
          <a:p>
            <a:r>
              <a:rPr lang="en-US" sz="3500" dirty="0" smtClean="0"/>
              <a:t>Execute the various .exe files (if present).</a:t>
            </a:r>
          </a:p>
          <a:p>
            <a:r>
              <a:rPr lang="en-US" sz="3500" dirty="0" smtClean="0"/>
              <a:t>Review the other files on DVD for additional instructions.</a:t>
            </a:r>
          </a:p>
          <a:p>
            <a:r>
              <a:rPr lang="en-US" sz="3500" dirty="0" smtClean="0"/>
              <a:t>Review the 2020 LUCA </a:t>
            </a:r>
            <a:r>
              <a:rPr lang="en-US" sz="3500" dirty="0"/>
              <a:t>Respondent Guides </a:t>
            </a:r>
            <a:r>
              <a:rPr lang="en-US" sz="3500" dirty="0" smtClean="0"/>
              <a:t>for instructions on use</a:t>
            </a:r>
            <a:r>
              <a:rPr lang="en-US" sz="3500" dirty="0"/>
              <a:t>.</a:t>
            </a:r>
          </a:p>
        </p:txBody>
      </p:sp>
      <p:sp>
        <p:nvSpPr>
          <p:cNvPr id="4" name="Slide Number Placeholder 3"/>
          <p:cNvSpPr>
            <a:spLocks noGrp="1"/>
          </p:cNvSpPr>
          <p:nvPr>
            <p:ph type="sldNum" sz="quarter" idx="12"/>
          </p:nvPr>
        </p:nvSpPr>
        <p:spPr/>
        <p:txBody>
          <a:bodyPr/>
          <a:lstStyle/>
          <a:p>
            <a:fld id="{03AE04C5-3085-4F64-BC65-54FE2DBF6EB1}" type="slidenum">
              <a:rPr lang="en-US" smtClean="0"/>
              <a:pPr/>
              <a:t>6</a:t>
            </a:fld>
            <a:endParaRPr lang="en-US" dirty="0"/>
          </a:p>
        </p:txBody>
      </p:sp>
    </p:spTree>
    <p:extLst>
      <p:ext uri="{BB962C8B-B14F-4D97-AF65-F5344CB8AC3E}">
        <p14:creationId xmlns:p14="http://schemas.microsoft.com/office/powerpoint/2010/main" val="1810190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normAutofit fontScale="90000"/>
          </a:bodyPr>
          <a:lstStyle/>
          <a:p>
            <a:r>
              <a:rPr lang="en-US" b="1" dirty="0" smtClean="0">
                <a:solidFill>
                  <a:srgbClr val="C00000"/>
                </a:solidFill>
                <a:latin typeface="Calibri" panose="020F0502020204030204" pitchFamily="34" charset="0"/>
                <a:cs typeface="Times New Roman" panose="02020603050405020304" pitchFamily="18" charset="0"/>
              </a:rPr>
              <a:t>Extracting 2020LUCA_&lt;EntityID&gt;_DISK1of2.exe</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918368"/>
            <a:ext cx="10820400" cy="5021263"/>
          </a:xfrm>
        </p:spPr>
        <p:txBody>
          <a:bodyPr>
            <a:normAutofit/>
          </a:bodyPr>
          <a:lstStyle/>
          <a:p>
            <a:pPr lvl="0"/>
            <a:r>
              <a:rPr lang="en-US" dirty="0" smtClean="0"/>
              <a:t>Navigate to the “2020LUCA” folder.</a:t>
            </a:r>
          </a:p>
          <a:p>
            <a:pPr lvl="0"/>
            <a:r>
              <a:rPr lang="en-US" dirty="0" smtClean="0"/>
              <a:t>If present, double </a:t>
            </a:r>
            <a:r>
              <a:rPr lang="en-US" dirty="0"/>
              <a:t>click on the </a:t>
            </a:r>
            <a:r>
              <a:rPr lang="en-US" dirty="0" smtClean="0"/>
              <a:t>file named “2020LUCA</a:t>
            </a:r>
            <a:r>
              <a:rPr lang="en-US" dirty="0"/>
              <a:t>_&lt;EntityID&gt;_</a:t>
            </a:r>
            <a:r>
              <a:rPr lang="en-US" dirty="0" smtClean="0"/>
              <a:t>DISK1of2.exe”.</a:t>
            </a:r>
          </a:p>
          <a:p>
            <a:r>
              <a:rPr lang="en-US" altLang="en-US" dirty="0">
                <a:latin typeface="Calibri" panose="020F0502020204030204" pitchFamily="34" charset="0"/>
                <a:ea typeface="Calibri" panose="020F0502020204030204" pitchFamily="34" charset="0"/>
                <a:cs typeface="Arial" panose="020B0604020202020204" pitchFamily="34" charset="0"/>
              </a:rPr>
              <a:t>C</a:t>
            </a:r>
            <a:r>
              <a:rPr lang="en-US" altLang="en-US" dirty="0" smtClean="0">
                <a:latin typeface="Calibri" panose="020F0502020204030204" pitchFamily="34" charset="0"/>
                <a:ea typeface="Calibri" panose="020F0502020204030204" pitchFamily="34" charset="0"/>
                <a:cs typeface="Arial" panose="020B0604020202020204" pitchFamily="34" charset="0"/>
              </a:rPr>
              <a:t>ommand </a:t>
            </a:r>
            <a:r>
              <a:rPr lang="en-US" altLang="en-US" dirty="0">
                <a:latin typeface="Calibri" panose="020F0502020204030204" pitchFamily="34" charset="0"/>
                <a:ea typeface="Calibri" panose="020F0502020204030204" pitchFamily="34" charset="0"/>
                <a:cs typeface="Arial" panose="020B0604020202020204" pitchFamily="34" charset="0"/>
              </a:rPr>
              <a:t>prompt </a:t>
            </a:r>
            <a:r>
              <a:rPr lang="en-US" altLang="en-US" dirty="0" smtClean="0">
                <a:latin typeface="Calibri" panose="020F0502020204030204" pitchFamily="34" charset="0"/>
                <a:ea typeface="Calibri" panose="020F0502020204030204" pitchFamily="34" charset="0"/>
                <a:cs typeface="Arial" panose="020B0604020202020204" pitchFamily="34" charset="0"/>
              </a:rPr>
              <a:t>opens, requests password &amp; closes upon completion.</a:t>
            </a:r>
            <a:endParaRPr lang="en-US" dirty="0" smtClean="0">
              <a:latin typeface="Calibri" panose="020F0502020204030204" pitchFamily="34" charset="0"/>
              <a:cs typeface="Arial" panose="020B0604020202020204" pitchFamily="34" charset="0"/>
            </a:endParaRPr>
          </a:p>
          <a:p>
            <a:pPr marL="0" indent="0">
              <a:buNone/>
            </a:pPr>
            <a:r>
              <a:rPr lang="en-US" dirty="0"/>
              <a:t/>
            </a:r>
            <a:br>
              <a:rPr lang="en-US" dirty="0"/>
            </a:br>
            <a:endParaRPr lang="en-US" dirty="0"/>
          </a:p>
        </p:txBody>
      </p:sp>
      <p:pic>
        <p:nvPicPr>
          <p:cNvPr id="7169" name="Picture 1" title="Image of command prompt window associated with 2020 LUCA digital materials disk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62300" y="3192866"/>
            <a:ext cx="6364194" cy="297933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03AE04C5-3085-4F64-BC65-54FE2DBF6EB1}" type="slidenum">
              <a:rPr lang="en-US" smtClean="0"/>
              <a:pPr/>
              <a:t>7</a:t>
            </a:fld>
            <a:endParaRPr lang="en-US" dirty="0"/>
          </a:p>
        </p:txBody>
      </p:sp>
    </p:spTree>
    <p:extLst>
      <p:ext uri="{BB962C8B-B14F-4D97-AF65-F5344CB8AC3E}">
        <p14:creationId xmlns:p14="http://schemas.microsoft.com/office/powerpoint/2010/main" val="1522894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38129"/>
            <a:ext cx="10972800" cy="1143000"/>
          </a:xfrm>
        </p:spPr>
        <p:txBody>
          <a:bodyPr>
            <a:normAutofit/>
          </a:bodyPr>
          <a:lstStyle/>
          <a:p>
            <a:r>
              <a:rPr lang="en-US" b="1" dirty="0" smtClean="0">
                <a:solidFill>
                  <a:srgbClr val="C00000"/>
                </a:solidFill>
              </a:rPr>
              <a:t>2020LUCA_&lt;</a:t>
            </a:r>
            <a:r>
              <a:rPr lang="en-US" b="1" dirty="0" err="1" smtClean="0">
                <a:solidFill>
                  <a:srgbClr val="C00000"/>
                </a:solidFill>
              </a:rPr>
              <a:t>EntityID</a:t>
            </a:r>
            <a:r>
              <a:rPr lang="en-US" b="1" dirty="0" smtClean="0">
                <a:solidFill>
                  <a:srgbClr val="C00000"/>
                </a:solidFill>
              </a:rPr>
              <a:t>&gt;_DISK1of2.exe – visual</a:t>
            </a:r>
            <a:endParaRPr lang="en-US" b="1" dirty="0">
              <a:solidFill>
                <a:srgbClr val="C00000"/>
              </a:solidFill>
            </a:endParaRPr>
          </a:p>
        </p:txBody>
      </p:sp>
      <p:pic>
        <p:nvPicPr>
          <p:cNvPr id="10" name="Content Placeholder 9" descr="Author uses graphic as visual to illustrate how the .exe files that accompany one of the product preferences appear after being copied from DVD to local machine." title="Windows Explorer visual of .EXE files"/>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09600" y="1208561"/>
            <a:ext cx="8229600" cy="18077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Content Placeholder 10" descr="Author uses graphic as visual example to illustrate how the files appear after being extracted from the 2020LUCA_&lt;ENTITYID&gt;_DISK1of2.exe  on a participants local machine." title="Windows Explorer visual of .EXE extraction results"/>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1771132" y="3276601"/>
            <a:ext cx="9811268" cy="2285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Slide Number Placeholder 2"/>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8</a:t>
            </a:fld>
            <a:endParaRPr lang="en-US" dirty="0">
              <a:solidFill>
                <a:schemeClr val="bg1">
                  <a:lumMod val="65000"/>
                </a:schemeClr>
              </a:solidFill>
            </a:endParaRPr>
          </a:p>
        </p:txBody>
      </p:sp>
    </p:spTree>
    <p:extLst>
      <p:ext uri="{BB962C8B-B14F-4D97-AF65-F5344CB8AC3E}">
        <p14:creationId xmlns:p14="http://schemas.microsoft.com/office/powerpoint/2010/main" val="26717848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Extracting Title13_BlockMaps.exe</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594360" y="918368"/>
            <a:ext cx="10820400" cy="5021263"/>
          </a:xfrm>
        </p:spPr>
        <p:txBody>
          <a:bodyPr>
            <a:normAutofit/>
          </a:bodyPr>
          <a:lstStyle/>
          <a:p>
            <a:pPr lvl="0"/>
            <a:r>
              <a:rPr lang="en-US" dirty="0" smtClean="0"/>
              <a:t>Navigate to the “2020LUCA” folder.</a:t>
            </a:r>
          </a:p>
          <a:p>
            <a:pPr lvl="0"/>
            <a:r>
              <a:rPr lang="en-US" dirty="0" smtClean="0"/>
              <a:t>If present, double </a:t>
            </a:r>
            <a:r>
              <a:rPr lang="en-US" dirty="0"/>
              <a:t>click on the </a:t>
            </a:r>
            <a:r>
              <a:rPr lang="en-US" dirty="0" smtClean="0"/>
              <a:t>file named “Title13_BlockMaps.exe”.</a:t>
            </a:r>
          </a:p>
          <a:p>
            <a:r>
              <a:rPr lang="en-US" altLang="en-US" dirty="0">
                <a:latin typeface="Calibri" panose="020F0502020204030204" pitchFamily="34" charset="0"/>
                <a:ea typeface="Calibri" panose="020F0502020204030204" pitchFamily="34" charset="0"/>
                <a:cs typeface="Arial" panose="020B0604020202020204" pitchFamily="34" charset="0"/>
              </a:rPr>
              <a:t>C</a:t>
            </a:r>
            <a:r>
              <a:rPr lang="en-US" altLang="en-US" dirty="0" smtClean="0">
                <a:latin typeface="Calibri" panose="020F0502020204030204" pitchFamily="34" charset="0"/>
                <a:ea typeface="Calibri" panose="020F0502020204030204" pitchFamily="34" charset="0"/>
                <a:cs typeface="Arial" panose="020B0604020202020204" pitchFamily="34" charset="0"/>
              </a:rPr>
              <a:t>ommand </a:t>
            </a:r>
            <a:r>
              <a:rPr lang="en-US" altLang="en-US" dirty="0">
                <a:latin typeface="Calibri" panose="020F0502020204030204" pitchFamily="34" charset="0"/>
                <a:ea typeface="Calibri" panose="020F0502020204030204" pitchFamily="34" charset="0"/>
                <a:cs typeface="Arial" panose="020B0604020202020204" pitchFamily="34" charset="0"/>
              </a:rPr>
              <a:t>prompt </a:t>
            </a:r>
            <a:r>
              <a:rPr lang="en-US" altLang="en-US" dirty="0" smtClean="0">
                <a:latin typeface="Calibri" panose="020F0502020204030204" pitchFamily="34" charset="0"/>
                <a:ea typeface="Calibri" panose="020F0502020204030204" pitchFamily="34" charset="0"/>
                <a:cs typeface="Arial" panose="020B0604020202020204" pitchFamily="34" charset="0"/>
              </a:rPr>
              <a:t>opens, requests password &amp; closes upon completion.</a:t>
            </a:r>
            <a:endParaRPr lang="en-US" dirty="0" smtClean="0">
              <a:latin typeface="Calibri" panose="020F0502020204030204" pitchFamily="34" charset="0"/>
              <a:cs typeface="Arial" panose="020B0604020202020204" pitchFamily="34" charset="0"/>
            </a:endParaRPr>
          </a:p>
          <a:p>
            <a:pPr marL="0" indent="0">
              <a:buNone/>
            </a:pPr>
            <a:r>
              <a:rPr lang="en-US" dirty="0"/>
              <a:t/>
            </a:r>
            <a:br>
              <a:rPr lang="en-US" dirty="0"/>
            </a:br>
            <a:endParaRPr lang="en-US" dirty="0"/>
          </a:p>
        </p:txBody>
      </p:sp>
      <p:pic>
        <p:nvPicPr>
          <p:cNvPr id="7169" name="Picture 1" title="Image of command prompt window associated with 2020 LUCA digital materials disk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62300" y="3192866"/>
            <a:ext cx="6364194" cy="297933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03AE04C5-3085-4F64-BC65-54FE2DBF6EB1}" type="slidenum">
              <a:rPr lang="en-US" smtClean="0"/>
              <a:pPr/>
              <a:t>9</a:t>
            </a:fld>
            <a:endParaRPr lang="en-US" dirty="0"/>
          </a:p>
        </p:txBody>
      </p:sp>
    </p:spTree>
    <p:extLst>
      <p:ext uri="{BB962C8B-B14F-4D97-AF65-F5344CB8AC3E}">
        <p14:creationId xmlns:p14="http://schemas.microsoft.com/office/powerpoint/2010/main" val="38631000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52EFC0-1103-45EF-9816-A5E63FC980A4}">
  <ds:schemaRefs>
    <ds:schemaRef ds:uri="http://schemas.microsoft.com/sharepoint/v3/contenttype/forms"/>
  </ds:schemaRefs>
</ds:datastoreItem>
</file>

<file path=customXml/itemProps3.xml><?xml version="1.0" encoding="utf-8"?>
<ds:datastoreItem xmlns:ds="http://schemas.openxmlformats.org/officeDocument/2006/customXml" ds:itemID="{6AED58F6-4152-4975-AB0D-8141D60CDF06}">
  <ds:schemaRefs>
    <ds:schemaRef ds:uri="8557a95a-962d-47e7-8af1-548f79049771"/>
    <ds:schemaRef ds:uri="http://schemas.microsoft.com/office/2006/documentManagement/types"/>
    <ds:schemaRef ds:uri="http://purl.org/dc/elements/1.1/"/>
    <ds:schemaRef ds:uri="http://schemas.microsoft.com/sharepoint/v3"/>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4.xml><?xml version="1.0" encoding="utf-8"?>
<ds:datastoreItem xmlns:ds="http://schemas.openxmlformats.org/officeDocument/2006/customXml" ds:itemID="{25CC94F2-DA45-477E-ADF2-6542354670FA}">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7369</TotalTime>
  <Words>6158</Words>
  <Application>Microsoft Office PowerPoint</Application>
  <PresentationFormat>Widescreen</PresentationFormat>
  <Paragraphs>447</Paragraphs>
  <Slides>34</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Courier New</vt:lpstr>
      <vt:lpstr>Times New Roman</vt:lpstr>
      <vt:lpstr>Wingdings</vt:lpstr>
      <vt:lpstr>Office Theme</vt:lpstr>
      <vt:lpstr>2020 Census Local Update of Census Addresses Operation (LUCA)</vt:lpstr>
      <vt:lpstr>Agenda</vt:lpstr>
      <vt:lpstr>Product Preferences – digital materials</vt:lpstr>
      <vt:lpstr>Preparing for LUCA digital materials</vt:lpstr>
      <vt:lpstr>DVD(s) of LUCA digital materials</vt:lpstr>
      <vt:lpstr>Suggested setup of local system</vt:lpstr>
      <vt:lpstr>Extracting 2020LUCA_&lt;EntityID&gt;_DISK1of2.exe</vt:lpstr>
      <vt:lpstr>2020LUCA_&lt;EntityID&gt;_DISK1of2.exe – visual</vt:lpstr>
      <vt:lpstr>Extracting Title13_BlockMaps.exe</vt:lpstr>
      <vt:lpstr>Title13_BlockMaps.exe – visual</vt:lpstr>
      <vt:lpstr>Extracting 2020LUCA_&lt;EntityID&gt;_DISK2of2.exe</vt:lpstr>
      <vt:lpstr>2020LUCA_&lt;EntityID&gt;_DISK2of2.exe – visual</vt:lpstr>
      <vt:lpstr>File naming convention – digital materials</vt:lpstr>
      <vt:lpstr>File naming convention – Address List</vt:lpstr>
      <vt:lpstr>File naming convention – Address Count List</vt:lpstr>
      <vt:lpstr>File naming convention –  TIGER Partnership shapefiles</vt:lpstr>
      <vt:lpstr>DVD layout and content by product preference</vt:lpstr>
      <vt:lpstr>DVD layout and content: Paper Address List and Paper/PDF (Paper/PaperPDF)</vt:lpstr>
      <vt:lpstr>DVD layout and content: Paper Address List and Digital Map (Paper/Digital)</vt:lpstr>
      <vt:lpstr>DVD layout and content: Digital Address List and Large Format Paper maps (Digital/Paper)</vt:lpstr>
      <vt:lpstr>DVD layout and content: Digital Address List and Paper/PDF (Digital/PaperPDF)</vt:lpstr>
      <vt:lpstr>DVD layout and content (cont’d): Digital Address List and Paper/PDF (Digital/PaperPDF)</vt:lpstr>
      <vt:lpstr>DVD layout and content: Digital Address List and Digital Map (Digital/Digital)</vt:lpstr>
      <vt:lpstr>Getting started with LUCA digital materials</vt:lpstr>
      <vt:lpstr>Opening .csv files in Microsoft Excel: Data – Get External Data – From Text</vt:lpstr>
      <vt:lpstr>Opening .csv files in Microsoft Excel: Navigate – Import</vt:lpstr>
      <vt:lpstr>Opening .csv files in Microsoft Excel: Text Import Wizard</vt:lpstr>
      <vt:lpstr>Opening .shp files in Esri ArcGIS: Launch ArcGIS – ArcMap</vt:lpstr>
      <vt:lpstr>Opening .shp files in Esri ArcGIS: Setting up .mxd</vt:lpstr>
      <vt:lpstr>Opening .shp files in Esri ArcGIS: Browse and add data</vt:lpstr>
      <vt:lpstr>Opening .shp files in Esri ArcGIS: Add Data resulting visual</vt:lpstr>
      <vt:lpstr>Digital materials initial setup summary</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Digital Materials Initial Setup Module</dc:title>
  <dc:creator>U.S. Census Bureau</dc:creator>
  <cp:lastModifiedBy>Meredith L Gillum (CENSUS/GEO FED)</cp:lastModifiedBy>
  <cp:revision>770</cp:revision>
  <cp:lastPrinted>2017-08-23T14:24:23Z</cp:lastPrinted>
  <dcterms:created xsi:type="dcterms:W3CDTF">2016-11-09T16:58:51Z</dcterms:created>
  <dcterms:modified xsi:type="dcterms:W3CDTF">2018-01-11T18:35:13Z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